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61" r:id="rId3"/>
    <p:sldId id="451" r:id="rId4"/>
    <p:sldId id="452" r:id="rId5"/>
    <p:sldId id="453" r:id="rId6"/>
    <p:sldId id="455" r:id="rId7"/>
    <p:sldId id="454" r:id="rId8"/>
    <p:sldId id="456" r:id="rId9"/>
    <p:sldId id="457" r:id="rId10"/>
    <p:sldId id="458" r:id="rId11"/>
    <p:sldId id="496" r:id="rId12"/>
    <p:sldId id="498" r:id="rId13"/>
    <p:sldId id="501" r:id="rId14"/>
    <p:sldId id="500" r:id="rId15"/>
    <p:sldId id="489" r:id="rId16"/>
    <p:sldId id="491" r:id="rId17"/>
    <p:sldId id="492" r:id="rId18"/>
    <p:sldId id="503" r:id="rId19"/>
    <p:sldId id="502" r:id="rId20"/>
    <p:sldId id="434" r:id="rId21"/>
    <p:sldId id="480" r:id="rId22"/>
    <p:sldId id="477" r:id="rId23"/>
    <p:sldId id="435" r:id="rId24"/>
    <p:sldId id="485" r:id="rId25"/>
    <p:sldId id="486" r:id="rId26"/>
    <p:sldId id="514" r:id="rId27"/>
    <p:sldId id="440" r:id="rId28"/>
    <p:sldId id="482" r:id="rId29"/>
    <p:sldId id="483" r:id="rId30"/>
    <p:sldId id="488" r:id="rId31"/>
    <p:sldId id="487" r:id="rId32"/>
    <p:sldId id="469" r:id="rId33"/>
    <p:sldId id="509" r:id="rId34"/>
    <p:sldId id="510" r:id="rId35"/>
    <p:sldId id="504" r:id="rId36"/>
    <p:sldId id="513" r:id="rId37"/>
    <p:sldId id="497" r:id="rId38"/>
    <p:sldId id="511" r:id="rId39"/>
    <p:sldId id="505" r:id="rId40"/>
    <p:sldId id="506" r:id="rId41"/>
    <p:sldId id="520" r:id="rId42"/>
    <p:sldId id="507" r:id="rId43"/>
    <p:sldId id="521" r:id="rId44"/>
    <p:sldId id="522" r:id="rId45"/>
    <p:sldId id="518" r:id="rId46"/>
    <p:sldId id="517" r:id="rId47"/>
    <p:sldId id="515" r:id="rId48"/>
    <p:sldId id="516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4473" autoAdjust="0"/>
  </p:normalViewPr>
  <p:slideViewPr>
    <p:cSldViewPr snapToGrid="0">
      <p:cViewPr varScale="1">
        <p:scale>
          <a:sx n="59" d="100"/>
          <a:sy n="5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9ADF1-A907-4EF5-8611-3E98F29719D1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7412-3632-4F86-9F0D-96DD719959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56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mjanets?hc_location=uf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zyi870701?hc_location=ufi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ru2015.org/InvitedKeynoteSpeakers.asp#I1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教學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負責人：佩宏、組員：陳鴻佑、戴敬倫、陳尚甫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RNN: RNNLM for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填字遊戲 負責人：家宏、組員：袁培傑、蘇上育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Sequence-to-sequence + Attention-based model 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合併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video caption generation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負責人：棋宇、舜博，組員：陳鴻佑、戴敬倫、陳尚甫、施順耀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Reinforcement Learning: chat-bot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負責人：致緯，組員：施順耀、段逸林、吳彥諶、蘇上育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Generative Model: text2image generation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負責人：曾博，組員：樊恩宇、袁培傑、黃淞楓、段逸林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DNN: MNIST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負責人：瓊之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宋昀蓁 （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Janet Sung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願意負責期末專題</a:t>
            </a:r>
            <a:br>
              <a:rPr lang="zh-TW" altLang="en-US" dirty="0"/>
            </a:b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黃邦齊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願意負責思考幫修課同學借運算資源的可能管道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7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作業共六個，由個人獨立完成。每個作業包含實作和理論兩部分，實作部分需繳交程式碼由助教驗證成果，理論部分需繳交報告並回答指定的問題。 </a:t>
            </a:r>
          </a:p>
          <a:p>
            <a:endParaRPr lang="en-US" altLang="zh-TW" dirty="0"/>
          </a:p>
          <a:p>
            <a:r>
              <a:rPr lang="en-US" altLang="zh-TW" dirty="0"/>
              <a:t>--- </a:t>
            </a:r>
            <a:r>
              <a:rPr lang="zh-TW" altLang="en-US" dirty="0"/>
              <a:t>實作部分： </a:t>
            </a:r>
          </a:p>
          <a:p>
            <a:r>
              <a:rPr lang="en-US" altLang="zh-TW" dirty="0"/>
              <a:t>----- </a:t>
            </a:r>
            <a:r>
              <a:rPr lang="zh-TW" altLang="en-US" dirty="0"/>
              <a:t>程式碼：程式碼符合指定格式可以順利執行即得滿分，如格式錯誤經助教要求修改後才能執行會被扣分 </a:t>
            </a:r>
          </a:p>
          <a:p>
            <a:r>
              <a:rPr lang="en-US" altLang="zh-TW" dirty="0"/>
              <a:t>----- </a:t>
            </a:r>
            <a:r>
              <a:rPr lang="zh-TW" altLang="en-US" dirty="0"/>
              <a:t>執行結果：程式碼執行結果達到指定的正確率即得到滿分，未達指定正確率按和指定正確率的差距扣分 </a:t>
            </a:r>
          </a:p>
          <a:p>
            <a:r>
              <a:rPr lang="en-US" altLang="zh-TW" dirty="0"/>
              <a:t>----- </a:t>
            </a:r>
            <a:r>
              <a:rPr lang="zh-TW" altLang="en-US" dirty="0"/>
              <a:t>課堂內競賽成績：同學上傳程式執行結果到競賽專用平台 </a:t>
            </a:r>
            <a:r>
              <a:rPr lang="en-US" altLang="zh-TW" dirty="0" err="1"/>
              <a:t>Kaggle</a:t>
            </a:r>
            <a:r>
              <a:rPr lang="zh-TW" altLang="en-US" dirty="0"/>
              <a:t>，可以即時得知成果，並可得知在班級中的排名，根據排名給予分數。課堂內競賽成績優異的同學會被邀請在課堂上發表，會有額外的加分。課堂內競賽視同考試，嚴禁任何作弊行為，例如：在機器學習過程中使用禁止使用的資料，如測試資料</a:t>
            </a:r>
            <a:r>
              <a:rPr lang="en-US" altLang="zh-TW" dirty="0"/>
              <a:t>(</a:t>
            </a:r>
            <a:r>
              <a:rPr lang="zh-TW" altLang="en-US" dirty="0"/>
              <a:t>視同考試攜帶小抄</a:t>
            </a:r>
            <a:r>
              <a:rPr lang="en-US" altLang="zh-TW" dirty="0"/>
              <a:t>)</a:t>
            </a:r>
            <a:r>
              <a:rPr lang="zh-TW" altLang="en-US" dirty="0"/>
              <a:t>、註冊多重分身參加比賽</a:t>
            </a:r>
            <a:r>
              <a:rPr lang="en-US" altLang="zh-TW" dirty="0"/>
              <a:t>(</a:t>
            </a:r>
            <a:r>
              <a:rPr lang="zh-TW" altLang="en-US" dirty="0"/>
              <a:t>視同考試請人代考</a:t>
            </a:r>
            <a:r>
              <a:rPr lang="en-US" altLang="zh-TW" dirty="0"/>
              <a:t>) </a:t>
            </a:r>
          </a:p>
          <a:p>
            <a:endParaRPr lang="en-US" altLang="zh-TW" dirty="0"/>
          </a:p>
          <a:p>
            <a:r>
              <a:rPr lang="en-US" altLang="zh-TW" dirty="0"/>
              <a:t>--- </a:t>
            </a:r>
            <a:r>
              <a:rPr lang="zh-TW" altLang="en-US" dirty="0"/>
              <a:t>理論部分： </a:t>
            </a:r>
          </a:p>
          <a:p>
            <a:r>
              <a:rPr lang="en-US" altLang="zh-TW" dirty="0"/>
              <a:t>----- </a:t>
            </a:r>
            <a:r>
              <a:rPr lang="zh-TW" altLang="en-US" dirty="0"/>
              <a:t>回答指定問題 </a:t>
            </a:r>
          </a:p>
          <a:p>
            <a:r>
              <a:rPr lang="en-US" altLang="zh-TW" dirty="0"/>
              <a:t>----- </a:t>
            </a:r>
            <a:r>
              <a:rPr lang="zh-TW" altLang="en-US" dirty="0"/>
              <a:t>自由發揮，例如同學可以比較不同的機器學習方法做深入的分析。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16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待處理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	</a:t>
            </a:r>
            <a:r>
              <a:rPr lang="zh-TW" altLang="en-US" dirty="0"/>
              <a:t>放 </a:t>
            </a:r>
            <a:r>
              <a:rPr lang="en-US" altLang="zh-TW" dirty="0" err="1"/>
              <a:t>cieba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幫忙組隊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66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可以尋找自己的流言，也可以使用老師提供的流言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，自己實作驗證會有更多收穫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，登記方式等大家組好隊後公告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可以尋找自己的流言，也可以使用老師提供的流言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09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Optimization neural network is an non-convex optimization problem ……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70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Optimization neural network is an non-convex optimization problem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Why?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9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Oriol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Vinyals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4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不會檢查程式碼</a:t>
            </a: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64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Just name a few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Take </a:t>
            </a:r>
            <a:r>
              <a:rPr lang="en-US" altLang="zh-TW" sz="1200" b="1" i="1" dirty="0">
                <a:solidFill>
                  <a:srgbClr val="0000FF"/>
                </a:solidFill>
              </a:rPr>
              <a:t>human language processing </a:t>
            </a:r>
            <a:r>
              <a:rPr lang="en-US" altLang="zh-TW" sz="1200" dirty="0">
                <a:solidFill>
                  <a:srgbClr val="0000FF"/>
                </a:solidFill>
              </a:rPr>
              <a:t>and </a:t>
            </a:r>
            <a:r>
              <a:rPr lang="en-US" altLang="zh-TW" sz="1200" b="1" i="1" dirty="0">
                <a:solidFill>
                  <a:srgbClr val="0000FF"/>
                </a:solidFill>
              </a:rPr>
              <a:t>image processing</a:t>
            </a:r>
            <a:r>
              <a:rPr lang="en-US" altLang="zh-TW" sz="1200" dirty="0">
                <a:solidFill>
                  <a:srgbClr val="0000FF"/>
                </a:solidFill>
              </a:rPr>
              <a:t> as examples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80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課程名稱只能有</a:t>
            </a:r>
            <a:r>
              <a:rPr lang="en-US" altLang="zh-TW" dirty="0"/>
              <a:t>12</a:t>
            </a:r>
            <a:r>
              <a:rPr lang="zh-TW" altLang="en-US" dirty="0"/>
              <a:t> 個字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98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畫圖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上色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58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待處理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	</a:t>
            </a:r>
            <a:r>
              <a:rPr lang="zh-TW" altLang="en-US" dirty="0"/>
              <a:t>放 </a:t>
            </a:r>
            <a:r>
              <a:rPr lang="en-US" altLang="zh-TW" dirty="0" err="1"/>
              <a:t>cieba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幫忙組隊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62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另有助教時間由助教講授作業。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92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/>
              <a:t>每次上課前會告訴大家需要先看的部分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AA32-8C58-438F-974C-5A0E6C34722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90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另有助教時間由助教講授作業。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7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2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7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8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6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97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34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8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BA91-1ABC-40A1-A298-75A1ACA309C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B3A6-7A9C-48B8-933D-3377D6C33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0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0.png"/><Relationship Id="rId9" Type="http://schemas.openxmlformats.org/officeDocument/2006/relationships/image" Target="../media/image27.wmf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ale.com/deep-learning/" TargetMode="External"/><Relationship Id="rId2" Type="http://schemas.openxmlformats.org/officeDocument/2006/relationships/hyperlink" Target="https://cloud.google.com/free-tria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C9byQkUH8" TargetMode="External"/><Relationship Id="rId2" Type="http://schemas.openxmlformats.org/officeDocument/2006/relationships/hyperlink" Target="http://speech.ee.ntu.edu.tw/~tlkagk/courses/MLDS_2015_2/Lecture/Brief%20ML%20(v2).ecm.mp4/index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of </a:t>
            </a:r>
            <a:br>
              <a:rPr lang="en-US" altLang="zh-TW" dirty="0"/>
            </a:br>
            <a:r>
              <a:rPr lang="en-US" altLang="zh-TW" dirty="0"/>
              <a:t>this course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李宏毅</a:t>
            </a:r>
            <a:endParaRPr lang="en-US" altLang="zh-TW" sz="4400" dirty="0"/>
          </a:p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265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622592" y="2009393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非常感謝台大計中</a:t>
            </a:r>
          </a:p>
        </p:txBody>
      </p:sp>
      <p:sp>
        <p:nvSpPr>
          <p:cNvPr id="5" name="矩形 4"/>
          <p:cNvSpPr/>
          <p:nvPr/>
        </p:nvSpPr>
        <p:spPr>
          <a:xfrm>
            <a:off x="2315089" y="3067659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支援運算資源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63410" y="4528457"/>
            <a:ext cx="703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感謝張傑生先生、顏嗣鈞主任大力幫忙</a:t>
            </a:r>
          </a:p>
        </p:txBody>
      </p:sp>
    </p:spTree>
    <p:extLst>
      <p:ext uri="{BB962C8B-B14F-4D97-AF65-F5344CB8AC3E}">
        <p14:creationId xmlns:p14="http://schemas.microsoft.com/office/powerpoint/2010/main" val="234626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are we </a:t>
            </a:r>
            <a:br>
              <a:rPr lang="en-US" altLang="zh-TW" dirty="0"/>
            </a:br>
            <a:r>
              <a:rPr lang="en-US" altLang="zh-TW" dirty="0"/>
              <a:t>going to learn?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9044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課程名稱解釋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03438" y="1690689"/>
            <a:ext cx="5737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及其深層與結構化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5412" y="3510701"/>
            <a:ext cx="8533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Machine Learning </a:t>
            </a:r>
          </a:p>
          <a:p>
            <a:pPr algn="ctr"/>
            <a:r>
              <a:rPr lang="en-US" altLang="zh-TW" sz="4400" dirty="0"/>
              <a:t>and having it Deep and Structured</a:t>
            </a:r>
            <a:endParaRPr lang="zh-TW" altLang="en-US" sz="4400" dirty="0"/>
          </a:p>
        </p:txBody>
      </p:sp>
      <p:cxnSp>
        <p:nvCxnSpPr>
          <p:cNvPr id="7" name="直線接點 6"/>
          <p:cNvCxnSpPr>
            <a:cxnSpLocks/>
          </p:cNvCxnSpPr>
          <p:nvPr/>
        </p:nvCxnSpPr>
        <p:spPr>
          <a:xfrm>
            <a:off x="3452965" y="3063499"/>
            <a:ext cx="11042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cxnSpLocks/>
          </p:cNvCxnSpPr>
          <p:nvPr/>
        </p:nvCxnSpPr>
        <p:spPr>
          <a:xfrm>
            <a:off x="3723350" y="4852147"/>
            <a:ext cx="11878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cxnSpLocks/>
          </p:cNvCxnSpPr>
          <p:nvPr/>
        </p:nvCxnSpPr>
        <p:spPr>
          <a:xfrm>
            <a:off x="5191432" y="3063499"/>
            <a:ext cx="15338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cxnSpLocks/>
          </p:cNvCxnSpPr>
          <p:nvPr/>
        </p:nvCxnSpPr>
        <p:spPr>
          <a:xfrm>
            <a:off x="6066503" y="4867307"/>
            <a:ext cx="24488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385391" y="5552661"/>
            <a:ext cx="269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Method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48393" y="5552661"/>
            <a:ext cx="269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Task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>
            <a:endCxn id="3" idx="0"/>
          </p:cNvCxnSpPr>
          <p:nvPr/>
        </p:nvCxnSpPr>
        <p:spPr>
          <a:xfrm flipH="1">
            <a:off x="3730487" y="4957251"/>
            <a:ext cx="586794" cy="595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endCxn id="11" idx="0"/>
          </p:cNvCxnSpPr>
          <p:nvPr/>
        </p:nvCxnSpPr>
        <p:spPr>
          <a:xfrm>
            <a:off x="7159873" y="4957251"/>
            <a:ext cx="333616" cy="595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上學期的「機器學習」錄影</a:t>
            </a:r>
            <a:endParaRPr lang="en-US" altLang="zh-TW" sz="2400" dirty="0"/>
          </a:p>
          <a:p>
            <a:pPr lvl="1"/>
            <a:r>
              <a:rPr lang="en-US" altLang="zh-TW" sz="1800" dirty="0"/>
              <a:t>DNN: https://www.youtube.com/watch?v=Dr-WRlEFefw</a:t>
            </a:r>
          </a:p>
          <a:p>
            <a:pPr lvl="1"/>
            <a:r>
              <a:rPr lang="en-US" altLang="zh-TW" sz="1800" dirty="0"/>
              <a:t>Tips for DNN: https://www.youtube.com/watch?v=xki61j7z-30</a:t>
            </a:r>
          </a:p>
          <a:p>
            <a:pPr lvl="1"/>
            <a:r>
              <a:rPr lang="en-US" altLang="zh-TW" sz="1800" dirty="0"/>
              <a:t>CNN: https://www.youtube.com/watch?v=FrKWiRv254g</a:t>
            </a:r>
          </a:p>
          <a:p>
            <a:pPr lvl="1"/>
            <a:r>
              <a:rPr lang="en-US" altLang="zh-TW" sz="1800" dirty="0"/>
              <a:t>RNN (Part 1): https://www.youtube.com/watch?v=xCGidAeyS4M</a:t>
            </a:r>
          </a:p>
          <a:p>
            <a:pPr lvl="1"/>
            <a:r>
              <a:rPr lang="en-US" altLang="zh-TW" sz="1800" dirty="0"/>
              <a:t>RNN (Part 2): https://www.youtube.com/watch?v=xCGidAeyS4M</a:t>
            </a:r>
          </a:p>
          <a:p>
            <a:pPr lvl="1"/>
            <a:r>
              <a:rPr lang="en-US" altLang="zh-TW" sz="1800" dirty="0"/>
              <a:t>Why Deep: https://www.youtube.com/watch?v=XsC9byQkUH8</a:t>
            </a:r>
          </a:p>
          <a:p>
            <a:pPr lvl="1"/>
            <a:r>
              <a:rPr lang="en-US" altLang="zh-TW" sz="1800" dirty="0"/>
              <a:t>Auto-encoder: https://www.youtube.com/watch?v=Tk5B4seA-AU</a:t>
            </a:r>
          </a:p>
          <a:p>
            <a:pPr lvl="1"/>
            <a:r>
              <a:rPr lang="en-US" altLang="zh-TW" sz="1800" dirty="0"/>
              <a:t>Deep generative model (Part 1): https://www.youtube.com/watch?v=YNUek8ioAJk</a:t>
            </a:r>
          </a:p>
          <a:p>
            <a:pPr lvl="1"/>
            <a:r>
              <a:rPr lang="en-US" altLang="zh-TW" sz="1800" dirty="0"/>
              <a:t>Deep generative model (Part 2): https://www.youtube.com/watch?v=8zomhgKrsmQ</a:t>
            </a:r>
            <a:endParaRPr lang="zh-TW" altLang="en-US" sz="1800" dirty="0"/>
          </a:p>
          <a:p>
            <a:endParaRPr lang="zh-TW" altLang="en-US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1335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course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17" y="2666138"/>
            <a:ext cx="5510166" cy="26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(Output) Learning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17219"/>
              </p:ext>
            </p:extLst>
          </p:nvPr>
        </p:nvGraphicFramePr>
        <p:xfrm>
          <a:off x="2826656" y="2322476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656" y="2322476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7617" y="3362906"/>
            <a:ext cx="459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Regression</a:t>
            </a:r>
            <a:r>
              <a:rPr lang="en-US" altLang="zh-TW" sz="2800" dirty="0"/>
              <a:t>: output a scalar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7617" y="3855240"/>
            <a:ext cx="69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Classification</a:t>
            </a:r>
            <a:r>
              <a:rPr lang="en-US" altLang="zh-TW" sz="2800" dirty="0"/>
              <a:t>: output a “class”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08717" y="5127239"/>
            <a:ext cx="734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Structured Learning</a:t>
            </a:r>
            <a:r>
              <a:rPr lang="en-US" altLang="zh-TW" sz="2800" dirty="0"/>
              <a:t>: output a sequence, a matrix, a graph, a tree ……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96832" y="3855240"/>
            <a:ext cx="27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(one-hot vector)</a:t>
            </a:r>
            <a:endParaRPr lang="zh-TW" altLang="en-US" sz="28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67536"/>
              </p:ext>
            </p:extLst>
          </p:nvPr>
        </p:nvGraphicFramePr>
        <p:xfrm>
          <a:off x="1786361" y="4413894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97617" y="1690689"/>
            <a:ext cx="66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Machine learning is to find a function f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57967" y="6081346"/>
            <a:ext cx="682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Output is composed of components with dependency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80497"/>
              </p:ext>
            </p:extLst>
          </p:nvPr>
        </p:nvGraphicFramePr>
        <p:xfrm>
          <a:off x="3810000" y="4420767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82556"/>
              </p:ext>
            </p:extLst>
          </p:nvPr>
        </p:nvGraphicFramePr>
        <p:xfrm>
          <a:off x="5889344" y="4432166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23604" y="4712915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28463" y="4744612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26586" y="4734551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49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5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Output Sequence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8580" y="6099768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(what a user says)</a:t>
            </a:r>
            <a:endParaRPr lang="zh-TW" altLang="en-US" sz="2400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00999"/>
              </p:ext>
            </p:extLst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973135" y="2262147"/>
            <a:ext cx="31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機器學習及其深層與結構化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59204" y="2174054"/>
            <a:ext cx="38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Machine learning and having it deep and structured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0162"/>
              </p:ext>
            </p:extLst>
          </p:nvPr>
        </p:nvGraphicFramePr>
        <p:xfrm>
          <a:off x="370289" y="221656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方程式" r:id="rId6" imgW="228600" imgH="177480" progId="Equation.3">
                  <p:embed/>
                </p:oleObj>
              </mc:Choice>
              <mc:Fallback>
                <p:oleObj name="方程式" r:id="rId6" imgW="228600" imgH="17748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89" y="221656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54462"/>
              </p:ext>
            </p:extLst>
          </p:nvPr>
        </p:nvGraphicFramePr>
        <p:xfrm>
          <a:off x="4432364" y="2192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方程式" r:id="rId8" imgW="203040" imgH="177480" progId="Equation.3">
                  <p:embed/>
                </p:oleObj>
              </mc:Choice>
              <mc:Fallback>
                <p:oleObj name="方程式" r:id="rId8" imgW="203040" imgH="17748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64" y="2192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661711" y="4171354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歡迎大家來修課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3808" y="6120701"/>
            <a:ext cx="39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(response of machine)</a:t>
            </a:r>
            <a:endParaRPr lang="zh-TW" altLang="en-US" sz="24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560" y="4033000"/>
            <a:ext cx="3017961" cy="691339"/>
          </a:xfrm>
          <a:prstGeom prst="rect">
            <a:avLst/>
          </a:prstGeom>
        </p:spPr>
      </p:pic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29354"/>
              </p:ext>
            </p:extLst>
          </p:nvPr>
        </p:nvGraphicFramePr>
        <p:xfrm>
          <a:off x="392267" y="4159379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4159379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65615"/>
              </p:ext>
            </p:extLst>
          </p:nvPr>
        </p:nvGraphicFramePr>
        <p:xfrm>
          <a:off x="5129893" y="4129782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4129782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8014" y="17110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Machine Translation</a:t>
            </a:r>
            <a:endParaRPr lang="zh-TW" altLang="en-US" sz="2400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8014" y="352257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Speech Recognition</a:t>
            </a:r>
            <a:endParaRPr lang="zh-TW" altLang="en-US" sz="2400" i="1" u="sng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8014" y="51419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Chat-bot</a:t>
            </a:r>
            <a:endParaRPr lang="zh-TW" altLang="en-US" sz="2400" i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86253" y="4656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(speech)</a:t>
            </a:r>
            <a:endParaRPr lang="zh-TW" altLang="en-US" sz="2400" dirty="0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24380"/>
              </p:ext>
            </p:extLst>
          </p:nvPr>
        </p:nvGraphicFramePr>
        <p:xfrm>
          <a:off x="392267" y="569928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569928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19842"/>
              </p:ext>
            </p:extLst>
          </p:nvPr>
        </p:nvGraphicFramePr>
        <p:xfrm>
          <a:off x="5129893" y="5659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5659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5948254" y="4633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(transcription)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5285" y="2999579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1)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958972" y="3000941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2)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206234" y="5740860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“How are you?”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802959" y="56934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“I’m fine.”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90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0" grpId="0"/>
      <p:bldP spid="16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142" y="2036744"/>
            <a:ext cx="1866900" cy="1866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Output Matrix</a:t>
            </a:r>
            <a:endParaRPr lang="zh-TW" altLang="en-US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96600"/>
              </p:ext>
            </p:extLst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方程式" r:id="rId6" imgW="685800" imgH="203040" progId="Equation.3">
                  <p:embed/>
                </p:oleObj>
              </mc:Choice>
              <mc:Fallback>
                <p:oleObj name="方程式" r:id="rId6" imgW="68580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7185" y="6359035"/>
            <a:ext cx="820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ref: https://arxiv.org/pdf/1605.05396.pdf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80517" y="5111003"/>
            <a:ext cx="392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“this white and yellow flower have thin white petals and a round yellow stamen”</a:t>
            </a:r>
            <a:endParaRPr lang="zh-TW" altLang="en-US" sz="2400" dirty="0"/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141151"/>
              </p:ext>
            </p:extLst>
          </p:nvPr>
        </p:nvGraphicFramePr>
        <p:xfrm>
          <a:off x="467185" y="5063300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85" y="5063300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14061"/>
              </p:ext>
            </p:extLst>
          </p:nvPr>
        </p:nvGraphicFramePr>
        <p:xfrm>
          <a:off x="5196164" y="5106380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164" y="5106380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14902" y="4447288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Text to Image</a:t>
            </a:r>
            <a:endParaRPr lang="zh-TW" altLang="en-US" sz="2400" i="1" u="sng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720" y="4545074"/>
            <a:ext cx="2522222" cy="164592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6351" y="2183506"/>
            <a:ext cx="1774219" cy="179874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8171" y="2183506"/>
            <a:ext cx="1833410" cy="1824922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67185" y="157471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Image to Image</a:t>
            </a:r>
            <a:endParaRPr lang="zh-TW" altLang="en-US" sz="2400" i="1" u="sng" dirty="0"/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07613"/>
              </p:ext>
            </p:extLst>
          </p:nvPr>
        </p:nvGraphicFramePr>
        <p:xfrm>
          <a:off x="519468" y="2706604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68" y="2706604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33718"/>
              </p:ext>
            </p:extLst>
          </p:nvPr>
        </p:nvGraphicFramePr>
        <p:xfrm>
          <a:off x="3085084" y="2785793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84" y="2785793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5821534" y="1556424"/>
            <a:ext cx="177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Colorization:</a:t>
            </a:r>
            <a:endParaRPr lang="zh-TW" altLang="en-US" sz="24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7710" y="2060773"/>
            <a:ext cx="1818842" cy="1818842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7710" y="2045124"/>
            <a:ext cx="1866900" cy="18669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669662" y="3987630"/>
            <a:ext cx="431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https://arxiv.org/pdf/1611.07004v1.pdf</a:t>
            </a:r>
          </a:p>
        </p:txBody>
      </p:sp>
    </p:spTree>
    <p:extLst>
      <p:ext uri="{BB962C8B-B14F-4D97-AF65-F5344CB8AC3E}">
        <p14:creationId xmlns:p14="http://schemas.microsoft.com/office/powerpoint/2010/main" val="10688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of Structured Output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8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output space is very sparse:</a:t>
            </a:r>
          </a:p>
          <a:p>
            <a:pPr lvl="1"/>
            <a:r>
              <a:rPr lang="en-US" altLang="zh-TW" dirty="0"/>
              <a:t>In classification, each class has some examples.</a:t>
            </a:r>
          </a:p>
          <a:p>
            <a:pPr lvl="1"/>
            <a:r>
              <a:rPr lang="en-US" altLang="zh-TW" dirty="0"/>
              <a:t>In structured learning, most of the possible outputs never exist</a:t>
            </a:r>
          </a:p>
          <a:p>
            <a:r>
              <a:rPr lang="en-US" altLang="zh-TW" sz="2400" dirty="0"/>
              <a:t>Because the output components have dependency,  they should be considered globally.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Typical approach: structured SVM, CRF … they are not deep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86" y="4246561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98" y="4246561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4" y="4246561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箭號: 向右 10"/>
          <p:cNvSpPr/>
          <p:nvPr/>
        </p:nvSpPr>
        <p:spPr>
          <a:xfrm>
            <a:off x="5303444" y="4668111"/>
            <a:ext cx="571500" cy="59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/>
          <p:cNvSpPr/>
          <p:nvPr/>
        </p:nvSpPr>
        <p:spPr>
          <a:xfrm flipH="1">
            <a:off x="3278965" y="4668111"/>
            <a:ext cx="571500" cy="59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458" name="Picture 2" descr="「打勾 png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" y="4657857"/>
            <a:ext cx="1163639" cy="11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「打叉 png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85" y="4765673"/>
            <a:ext cx="1055823" cy="10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Next 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53334" y="3226150"/>
            <a:ext cx="61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Deep and Structured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45342" y="3899694"/>
            <a:ext cx="57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(e.g. Generative Adversarial Network, GAN)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60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Welcome our TAs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043904" y="5589108"/>
            <a:ext cx="5526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1D2129"/>
                </a:solidFill>
                <a:latin typeface="Helvetica Neue"/>
              </a:rPr>
              <a:t>TA</a:t>
            </a:r>
            <a:r>
              <a:rPr lang="zh-TW" altLang="en-US" sz="2800" dirty="0">
                <a:solidFill>
                  <a:srgbClr val="1D2129"/>
                </a:solidFill>
                <a:latin typeface="Helvetica Neue"/>
              </a:rPr>
              <a:t> 信箱：</a:t>
            </a:r>
            <a:r>
              <a:rPr lang="en-US" altLang="zh-TW" sz="2800" dirty="0"/>
              <a:t>mldsntu2017@gmail.com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269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Policy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4267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Q:</a:t>
            </a:r>
            <a:r>
              <a:rPr lang="zh-TW" altLang="en-US" dirty="0"/>
              <a:t> 這門課和週四的 </a:t>
            </a:r>
            <a:r>
              <a:rPr lang="en-US" altLang="zh-TW" dirty="0"/>
              <a:t>“Machine Learning”</a:t>
            </a:r>
            <a:r>
              <a:rPr lang="zh-TW" altLang="en-US" dirty="0"/>
              <a:t> </a:t>
            </a:r>
            <a:r>
              <a:rPr lang="en-US" altLang="zh-TW" dirty="0"/>
              <a:t>(ML) </a:t>
            </a:r>
            <a:r>
              <a:rPr lang="zh-TW" altLang="en-US" dirty="0"/>
              <a:t>有何不同？</a:t>
            </a:r>
            <a:endParaRPr lang="en-US" altLang="zh-TW" dirty="0"/>
          </a:p>
          <a:p>
            <a:r>
              <a:rPr lang="en-US" altLang="zh-TW" dirty="0"/>
              <a:t>A:</a:t>
            </a:r>
            <a:r>
              <a:rPr lang="zh-TW" altLang="en-US" dirty="0"/>
              <a:t> 這門課的內容和 </a:t>
            </a:r>
            <a:r>
              <a:rPr lang="en-US" altLang="zh-TW" dirty="0"/>
              <a:t>ML </a:t>
            </a:r>
            <a:r>
              <a:rPr lang="zh-TW" altLang="en-US" dirty="0"/>
              <a:t>完全不同</a:t>
            </a:r>
            <a:endParaRPr lang="en-US" altLang="zh-TW" dirty="0"/>
          </a:p>
          <a:p>
            <a:pPr lvl="1"/>
            <a:r>
              <a:rPr lang="zh-TW" altLang="en-US" sz="2800" dirty="0"/>
              <a:t>這門課會著重於 </a:t>
            </a:r>
            <a:r>
              <a:rPr lang="en-US" altLang="zh-TW" sz="2800" dirty="0"/>
              <a:t>deep learning </a:t>
            </a:r>
            <a:r>
              <a:rPr lang="zh-TW" altLang="en-US" sz="2800" dirty="0"/>
              <a:t>和 </a:t>
            </a:r>
            <a:r>
              <a:rPr lang="en-US" altLang="zh-TW" sz="2800" dirty="0"/>
              <a:t>structured learning </a:t>
            </a:r>
          </a:p>
          <a:p>
            <a:pPr lvl="2"/>
            <a:r>
              <a:rPr lang="zh-TW" altLang="en-US" sz="2800" dirty="0"/>
              <a:t>和 </a:t>
            </a:r>
            <a:r>
              <a:rPr lang="en-US" altLang="zh-TW" sz="2800" dirty="0"/>
              <a:t>ML </a:t>
            </a:r>
            <a:r>
              <a:rPr lang="zh-TW" altLang="en-US" sz="2800" dirty="0"/>
              <a:t>內容不重複</a:t>
            </a:r>
            <a:endParaRPr lang="en-US" altLang="zh-TW" sz="2800" dirty="0"/>
          </a:p>
          <a:p>
            <a:pPr lvl="1"/>
            <a:r>
              <a:rPr lang="zh-TW" altLang="en-US" sz="2800" dirty="0"/>
              <a:t>另外，相較於過去的同一門課，會增加不少新的內容</a:t>
            </a:r>
            <a:endParaRPr lang="en-US" altLang="zh-TW" sz="2800" dirty="0"/>
          </a:p>
          <a:p>
            <a:pPr lvl="1"/>
            <a:r>
              <a:rPr lang="zh-TW" altLang="en-US" sz="2800" dirty="0"/>
              <a:t>本課程較適合有機器學習背景的同學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64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zh-TW" altLang="en-US" dirty="0"/>
              <a:t>每組 </a:t>
            </a:r>
            <a:r>
              <a:rPr lang="en-US" altLang="zh-TW" dirty="0"/>
              <a:t>2 ~ 4 </a:t>
            </a:r>
            <a:r>
              <a:rPr lang="zh-TW" altLang="en-US" dirty="0"/>
              <a:t>人，其中一人為組長</a:t>
            </a:r>
            <a:endParaRPr lang="en-US" altLang="zh-TW" dirty="0"/>
          </a:p>
          <a:p>
            <a:r>
              <a:rPr lang="zh-TW" altLang="en-US" dirty="0"/>
              <a:t>以組為單位進行所有作業和專題</a:t>
            </a:r>
            <a:endParaRPr lang="en-US" altLang="zh-TW" dirty="0"/>
          </a:p>
          <a:p>
            <a:r>
              <a:rPr lang="zh-TW" altLang="en-US" dirty="0"/>
              <a:t>隊伍登記方法於下週說明作業一時順便公布</a:t>
            </a:r>
            <a:endParaRPr lang="en-US" altLang="zh-TW" dirty="0"/>
          </a:p>
          <a:p>
            <a:r>
              <a:rPr lang="zh-TW" altLang="en-US" dirty="0"/>
              <a:t>組內互評：學期結束前會有組內互評，會影響成績</a:t>
            </a:r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89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zh-TW" altLang="en-US" dirty="0"/>
              <a:t>不點名、不考試</a:t>
            </a:r>
            <a:endParaRPr lang="en-US" altLang="zh-TW" dirty="0"/>
          </a:p>
          <a:p>
            <a:r>
              <a:rPr lang="zh-TW" altLang="en-US" dirty="0"/>
              <a:t>作業一 </a:t>
            </a:r>
            <a:r>
              <a:rPr lang="en-US" altLang="zh-TW" dirty="0"/>
              <a:t>(20%)</a:t>
            </a:r>
            <a:r>
              <a:rPr lang="zh-TW" altLang="en-US" dirty="0"/>
              <a:t>：</a:t>
            </a:r>
            <a:r>
              <a:rPr lang="en-US" altLang="zh-TW" dirty="0"/>
              <a:t>3/03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三週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作業二 </a:t>
            </a:r>
            <a:r>
              <a:rPr lang="en-US" altLang="zh-TW" dirty="0"/>
              <a:t>(30%)</a:t>
            </a:r>
            <a:r>
              <a:rPr lang="zh-TW" altLang="en-US" dirty="0"/>
              <a:t>：</a:t>
            </a:r>
            <a:r>
              <a:rPr lang="en-US" altLang="zh-TW" dirty="0"/>
              <a:t>3/24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五週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作業三 </a:t>
            </a:r>
            <a:r>
              <a:rPr lang="en-US" altLang="zh-TW" dirty="0"/>
              <a:t>(20%)</a:t>
            </a:r>
            <a:r>
              <a:rPr lang="zh-TW" altLang="en-US" dirty="0"/>
              <a:t>：</a:t>
            </a:r>
            <a:r>
              <a:rPr lang="en-US" altLang="zh-TW" dirty="0"/>
              <a:t>4/28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三週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作業四 </a:t>
            </a:r>
            <a:r>
              <a:rPr lang="en-US" altLang="zh-TW" dirty="0"/>
              <a:t>(20%)</a:t>
            </a:r>
            <a:r>
              <a:rPr lang="zh-TW" altLang="en-US" dirty="0"/>
              <a:t>：</a:t>
            </a:r>
            <a:r>
              <a:rPr lang="en-US" altLang="zh-TW" dirty="0"/>
              <a:t>5/19 (</a:t>
            </a:r>
            <a:r>
              <a:rPr lang="zh-TW" altLang="en-US" dirty="0"/>
              <a:t>三週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期末專題 </a:t>
            </a:r>
            <a:r>
              <a:rPr lang="en-US" altLang="zh-TW" dirty="0"/>
              <a:t>(30%)</a:t>
            </a:r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4559186" y="4502397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  <p:sp>
        <p:nvSpPr>
          <p:cNvPr id="5" name="矩形 4"/>
          <p:cNvSpPr/>
          <p:nvPr/>
        </p:nvSpPr>
        <p:spPr>
          <a:xfrm>
            <a:off x="4251408" y="5047050"/>
            <a:ext cx="3570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  <p:sp>
        <p:nvSpPr>
          <p:cNvPr id="6" name="矩形 5"/>
          <p:cNvSpPr/>
          <p:nvPr/>
        </p:nvSpPr>
        <p:spPr>
          <a:xfrm>
            <a:off x="3866689" y="5714813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成績是相對的</a:t>
            </a:r>
          </a:p>
        </p:txBody>
      </p:sp>
    </p:spTree>
    <p:extLst>
      <p:ext uri="{BB962C8B-B14F-4D97-AF65-F5344CB8AC3E}">
        <p14:creationId xmlns:p14="http://schemas.microsoft.com/office/powerpoint/2010/main" val="38004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FB </a:t>
            </a:r>
            <a:r>
              <a:rPr lang="zh-TW" altLang="en-US" dirty="0"/>
              <a:t>社團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社團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“Machine learning and having it deep and structured (2017 spring)”</a:t>
            </a:r>
            <a:endParaRPr lang="zh-TW" altLang="en-US" dirty="0"/>
          </a:p>
          <a:p>
            <a:pPr lvl="1"/>
            <a:r>
              <a:rPr lang="en-US" altLang="zh-TW" dirty="0"/>
              <a:t>https://www.facebook.com/groups/1042636162508032/</a:t>
            </a:r>
          </a:p>
          <a:p>
            <a:r>
              <a:rPr lang="zh-TW" altLang="en-US" dirty="0"/>
              <a:t>有問題可以直接在 </a:t>
            </a:r>
            <a:r>
              <a:rPr lang="en-US" altLang="zh-TW" dirty="0"/>
              <a:t>FB</a:t>
            </a:r>
            <a:r>
              <a:rPr lang="zh-TW" altLang="en-US" dirty="0"/>
              <a:t>社團上發問</a:t>
            </a:r>
            <a:endParaRPr lang="en-US" altLang="zh-TW" dirty="0"/>
          </a:p>
          <a:p>
            <a:pPr lvl="1"/>
            <a:r>
              <a:rPr lang="zh-TW" altLang="en-US" sz="2800" dirty="0"/>
              <a:t>如果有同學知道答案請幫忙回答</a:t>
            </a:r>
            <a:endParaRPr lang="en-US" altLang="zh-TW" sz="2800" dirty="0"/>
          </a:p>
          <a:p>
            <a:r>
              <a:rPr lang="zh-TW" altLang="en-US" dirty="0"/>
              <a:t>有想法也可以在 </a:t>
            </a:r>
            <a:r>
              <a:rPr lang="en-US" altLang="zh-TW" dirty="0"/>
              <a:t>FB</a:t>
            </a:r>
            <a:r>
              <a:rPr lang="zh-TW" altLang="en-US" dirty="0"/>
              <a:t>社團上發言</a:t>
            </a:r>
            <a:endParaRPr lang="en-US" altLang="zh-TW" dirty="0"/>
          </a:p>
          <a:p>
            <a:r>
              <a:rPr lang="zh-TW" altLang="en-US" dirty="0"/>
              <a:t>會紀錄好的問題、答案、留言，期末會加分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8952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191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上課投影片和錄音會放到李宏毅的個人網頁上</a:t>
            </a:r>
            <a:endParaRPr lang="en-US" altLang="zh-TW" sz="2800" dirty="0"/>
          </a:p>
          <a:p>
            <a:pPr marL="685800" lvl="2">
              <a:spcBef>
                <a:spcPts val="1000"/>
              </a:spcBef>
            </a:pPr>
            <a:r>
              <a:rPr lang="zh-TW" altLang="en-US" sz="2800" dirty="0"/>
              <a:t>李宏毅的個人網頁：</a:t>
            </a:r>
            <a:r>
              <a:rPr lang="en-US" altLang="zh-TW" sz="2800" dirty="0"/>
              <a:t>http://speech.ee.ntu.edu.tw/~tlkagk/courses_MLSD17.html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3/10  </a:t>
            </a:r>
            <a:r>
              <a:rPr lang="en-US" altLang="zh-TW" sz="2800" dirty="0" err="1"/>
              <a:t>Tensorflow</a:t>
            </a:r>
            <a:r>
              <a:rPr lang="en-US" altLang="zh-TW" sz="2800" dirty="0"/>
              <a:t>  </a:t>
            </a:r>
            <a:r>
              <a:rPr lang="zh-TW" altLang="en-US" sz="2800" dirty="0"/>
              <a:t>教學</a:t>
            </a:r>
            <a:endParaRPr lang="en-US" altLang="zh-TW" sz="2800" dirty="0"/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4/14 </a:t>
            </a:r>
            <a:r>
              <a:rPr lang="zh-TW" altLang="en-US" sz="2800" dirty="0"/>
              <a:t>期中考</a:t>
            </a:r>
            <a:r>
              <a:rPr lang="zh-TW" altLang="en-US" sz="2800" b="1" u="sng" dirty="0"/>
              <a:t>前一週</a:t>
            </a:r>
            <a:r>
              <a:rPr lang="zh-TW" altLang="en-US" sz="2800" dirty="0"/>
              <a:t>放假</a:t>
            </a:r>
            <a:endParaRPr lang="en-US" altLang="zh-TW" sz="2800" dirty="0"/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6/16 </a:t>
            </a:r>
            <a:r>
              <a:rPr lang="zh-TW" altLang="en-US" sz="2800" dirty="0"/>
              <a:t>期末考週不上課</a:t>
            </a:r>
            <a:endParaRPr lang="en-US" altLang="zh-TW" sz="2800" dirty="0"/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6/23 </a:t>
            </a:r>
            <a:r>
              <a:rPr lang="zh-TW" altLang="en-US" sz="2800" dirty="0"/>
              <a:t>期末成果發表 </a:t>
            </a:r>
            <a:r>
              <a:rPr lang="en-US" altLang="zh-TW" sz="2800" dirty="0"/>
              <a:t>(</a:t>
            </a:r>
            <a:r>
              <a:rPr lang="zh-TW" altLang="en-US" sz="2800" dirty="0"/>
              <a:t>暫定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061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需要的基礎能力和知識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程式能力：</a:t>
            </a:r>
            <a:r>
              <a:rPr lang="en-US" altLang="zh-TW" sz="2400" dirty="0"/>
              <a:t>python </a:t>
            </a:r>
            <a:r>
              <a:rPr lang="zh-TW" altLang="en-US" sz="2400" dirty="0"/>
              <a:t>會很有幫助</a:t>
            </a:r>
            <a:endParaRPr lang="en-US" altLang="zh-TW" sz="2400" dirty="0"/>
          </a:p>
          <a:p>
            <a:r>
              <a:rPr lang="zh-TW" altLang="en-US" sz="2400" dirty="0"/>
              <a:t>基礎知識：希望聽課同學具備機器學習的基礎知識</a:t>
            </a:r>
            <a:endParaRPr lang="en-US" altLang="zh-TW" sz="2400" dirty="0"/>
          </a:p>
          <a:p>
            <a:pPr lvl="1"/>
            <a:r>
              <a:rPr lang="zh-TW" altLang="en-US" dirty="0"/>
              <a:t>沒有基礎知識的同學希望可以在上課前用上學期「機器學習」這門課的錄影預習</a:t>
            </a:r>
            <a:endParaRPr lang="en-US" altLang="zh-TW" dirty="0"/>
          </a:p>
          <a:p>
            <a:pPr lvl="1"/>
            <a:r>
              <a:rPr lang="en-US" altLang="zh-TW" dirty="0"/>
              <a:t>3/03 </a:t>
            </a:r>
            <a:r>
              <a:rPr lang="zh-TW" altLang="en-US" dirty="0"/>
              <a:t>上課前先預習</a:t>
            </a:r>
            <a:endParaRPr lang="en-US" altLang="zh-TW" dirty="0"/>
          </a:p>
          <a:p>
            <a:pPr lvl="2"/>
            <a:r>
              <a:rPr lang="en-US" altLang="zh-TW" sz="2400" dirty="0"/>
              <a:t>DNN: https://www.youtube.com/watch?v=Dr-WRlEFefw</a:t>
            </a:r>
          </a:p>
          <a:p>
            <a:pPr lvl="2"/>
            <a:r>
              <a:rPr lang="en-US" altLang="zh-TW" sz="2400" dirty="0"/>
              <a:t>CNN:</a:t>
            </a:r>
            <a:r>
              <a:rPr lang="zh-TW" altLang="en-US" sz="2400" dirty="0"/>
              <a:t> </a:t>
            </a:r>
            <a:r>
              <a:rPr lang="en-US" altLang="zh-TW" sz="2400" dirty="0"/>
              <a:t>https://www.youtube.com/watch?v=FrKWiRv254g</a:t>
            </a:r>
          </a:p>
          <a:p>
            <a:pPr lvl="2"/>
            <a:r>
              <a:rPr lang="en-US" altLang="zh-TW" sz="2400" dirty="0"/>
              <a:t>RNN (Part 1):</a:t>
            </a:r>
            <a:r>
              <a:rPr lang="zh-TW" altLang="en-US" sz="2400" dirty="0"/>
              <a:t> </a:t>
            </a:r>
            <a:r>
              <a:rPr lang="en-US" altLang="zh-TW" sz="2400" dirty="0"/>
              <a:t>https://www.youtube.com/watch?v=xCGidAeyS4M</a:t>
            </a:r>
          </a:p>
          <a:p>
            <a:pPr lvl="2"/>
            <a:r>
              <a:rPr lang="en-US" altLang="zh-TW" sz="2400" dirty="0"/>
              <a:t>RNN (Part 2): https://www.youtube.com/watch?v=xCGidAeyS4M</a:t>
            </a:r>
          </a:p>
          <a:p>
            <a:pPr lvl="2"/>
            <a:endParaRPr lang="en-US" altLang="zh-TW" sz="2400" dirty="0"/>
          </a:p>
          <a:p>
            <a:pPr lvl="2"/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21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參考書籍</a:t>
            </a:r>
          </a:p>
        </p:txBody>
      </p:sp>
      <p:pic>
        <p:nvPicPr>
          <p:cNvPr id="12290" name="Picture 2" descr="「deep learning textbook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30" y="365126"/>
            <a:ext cx="4618392" cy="6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9548" y="6127557"/>
            <a:ext cx="353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http://www.deeplearningbook.org/</a:t>
            </a:r>
          </a:p>
        </p:txBody>
      </p:sp>
      <p:sp>
        <p:nvSpPr>
          <p:cNvPr id="4" name="矩形 3"/>
          <p:cNvSpPr/>
          <p:nvPr/>
        </p:nvSpPr>
        <p:spPr>
          <a:xfrm>
            <a:off x="209548" y="5226521"/>
            <a:ext cx="3861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Original image: </a:t>
            </a:r>
            <a:r>
              <a:rPr lang="zh-TW" altLang="en-US" dirty="0"/>
              <a:t>http://www.danielambrosi.com/Grand-Format-Collection/i-jbhqVhS/A</a:t>
            </a:r>
          </a:p>
        </p:txBody>
      </p:sp>
    </p:spTree>
    <p:extLst>
      <p:ext uri="{BB962C8B-B14F-4D97-AF65-F5344CB8AC3E}">
        <p14:creationId xmlns:p14="http://schemas.microsoft.com/office/powerpoint/2010/main" val="3665707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60" y="195163"/>
            <a:ext cx="5604556" cy="2263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16" y="2458913"/>
            <a:ext cx="7935800" cy="43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66" y="1599433"/>
            <a:ext cx="8221005" cy="50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Tensorflow</a:t>
            </a:r>
            <a:r>
              <a:rPr lang="en-US" altLang="zh-TW" dirty="0"/>
              <a:t> </a:t>
            </a:r>
            <a:r>
              <a:rPr lang="zh-TW" altLang="en-US" dirty="0"/>
              <a:t>教學</a:t>
            </a:r>
          </a:p>
        </p:txBody>
      </p:sp>
      <p:sp>
        <p:nvSpPr>
          <p:cNvPr id="5" name="矩形 4"/>
          <p:cNvSpPr/>
          <p:nvPr/>
        </p:nvSpPr>
        <p:spPr>
          <a:xfrm>
            <a:off x="760277" y="3351426"/>
            <a:ext cx="128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鍾佩宏</a:t>
            </a:r>
          </a:p>
        </p:txBody>
      </p:sp>
      <p:sp>
        <p:nvSpPr>
          <p:cNvPr id="6" name="矩形 5"/>
          <p:cNvSpPr/>
          <p:nvPr/>
        </p:nvSpPr>
        <p:spPr>
          <a:xfrm>
            <a:off x="4794599" y="33662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陳鴻佑</a:t>
            </a:r>
          </a:p>
        </p:txBody>
      </p:sp>
      <p:sp>
        <p:nvSpPr>
          <p:cNvPr id="7" name="矩形 6"/>
          <p:cNvSpPr/>
          <p:nvPr/>
        </p:nvSpPr>
        <p:spPr>
          <a:xfrm>
            <a:off x="783298" y="598546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戴敬倫</a:t>
            </a:r>
          </a:p>
        </p:txBody>
      </p:sp>
      <p:sp>
        <p:nvSpPr>
          <p:cNvPr id="8" name="矩形 7"/>
          <p:cNvSpPr/>
          <p:nvPr/>
        </p:nvSpPr>
        <p:spPr>
          <a:xfrm>
            <a:off x="4794599" y="59754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陳尚甫</a:t>
            </a:r>
          </a:p>
        </p:txBody>
      </p:sp>
      <p:pic>
        <p:nvPicPr>
          <p:cNvPr id="12290" name="Picture 2" descr="Image may contain: one or more people, camera and out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82" y="1501670"/>
            <a:ext cx="2372975" cy="23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may contain: 1 person, smi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83" y="1485548"/>
            <a:ext cx="2372975" cy="23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57" y="4148421"/>
            <a:ext cx="2350223" cy="23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may contain: 1 person, smi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71" y="4128348"/>
            <a:ext cx="2353287" cy="23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作業一：機器克漏字 </a:t>
            </a:r>
            <a:r>
              <a:rPr lang="en-US" altLang="zh-TW" dirty="0"/>
              <a:t>(language modeling by RNN)</a:t>
            </a:r>
          </a:p>
          <a:p>
            <a:r>
              <a:rPr lang="zh-TW" altLang="en-US" dirty="0"/>
              <a:t>作業二：影片敘述自動生成 </a:t>
            </a:r>
            <a:r>
              <a:rPr lang="en-US" altLang="zh-TW" dirty="0"/>
              <a:t>(sequence-to-sequence learning plus attention)</a:t>
            </a:r>
          </a:p>
          <a:p>
            <a:r>
              <a:rPr lang="zh-TW" altLang="en-US" dirty="0"/>
              <a:t>作業三：機器畫圖 </a:t>
            </a:r>
            <a:r>
              <a:rPr lang="en-US" altLang="zh-TW" dirty="0"/>
              <a:t>(deep generative model)</a:t>
            </a:r>
          </a:p>
          <a:p>
            <a:r>
              <a:rPr lang="zh-TW" altLang="en-US" dirty="0"/>
              <a:t>作業四：聊天機器人 </a:t>
            </a:r>
            <a:r>
              <a:rPr lang="en-US" altLang="zh-TW" dirty="0"/>
              <a:t>(sequence-to-sequence learning plus reinforcement learning)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80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作業進行方式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zh-TW" altLang="en-US" dirty="0"/>
              <a:t>程式碼：程式碼符合指定格式可以順利執行，經助教要求修改後才能執行會被扣分</a:t>
            </a:r>
            <a:endParaRPr lang="en-US" altLang="zh-TW" dirty="0"/>
          </a:p>
          <a:p>
            <a:pPr lvl="1"/>
            <a:r>
              <a:rPr lang="zh-TW" altLang="en-US" sz="2800" dirty="0">
                <a:solidFill>
                  <a:srgbClr val="0000FF"/>
                </a:solidFill>
              </a:rPr>
              <a:t>本學期限制使用 </a:t>
            </a:r>
            <a:r>
              <a:rPr lang="en-US" altLang="zh-TW" sz="2800" dirty="0" err="1">
                <a:solidFill>
                  <a:srgbClr val="0000FF"/>
                </a:solidFill>
              </a:rPr>
              <a:t>Tensorflow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/>
            <a:r>
              <a:rPr lang="zh-TW" altLang="en-US" sz="2800" dirty="0">
                <a:solidFill>
                  <a:srgbClr val="0000FF"/>
                </a:solidFill>
              </a:rPr>
              <a:t>請留意版本</a:t>
            </a:r>
            <a:endParaRPr lang="en-US" altLang="zh-TW" sz="2800" dirty="0">
              <a:solidFill>
                <a:srgbClr val="0000FF"/>
              </a:solidFill>
            </a:endParaRPr>
          </a:p>
          <a:p>
            <a:r>
              <a:rPr lang="zh-TW" altLang="en-US" dirty="0"/>
              <a:t>繳交報告</a:t>
            </a:r>
            <a:endParaRPr lang="en-US" altLang="zh-TW" dirty="0"/>
          </a:p>
          <a:p>
            <a:r>
              <a:rPr lang="zh-TW" altLang="en-US" dirty="0"/>
              <a:t>機器學習成果評比詳見各作業說明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2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心理建設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機器學東西就是需要時間，等待的過程是虐心的</a:t>
            </a:r>
            <a:endParaRPr lang="en-US" altLang="zh-TW" dirty="0"/>
          </a:p>
          <a:p>
            <a:pPr lvl="1"/>
            <a:r>
              <a:rPr lang="zh-TW" altLang="en-US" sz="2800" dirty="0"/>
              <a:t>作業早點開始</a:t>
            </a:r>
            <a:endParaRPr lang="en-US" altLang="zh-TW" sz="2800" dirty="0"/>
          </a:p>
          <a:p>
            <a:pPr lvl="2"/>
            <a:r>
              <a:rPr lang="zh-TW" altLang="en-US" sz="2800" dirty="0"/>
              <a:t>死線前爆氣沒有什麼幫助</a:t>
            </a:r>
            <a:endParaRPr lang="en-US" altLang="zh-TW" sz="2800" dirty="0"/>
          </a:p>
          <a:p>
            <a:pPr lvl="1"/>
            <a:r>
              <a:rPr lang="zh-TW" altLang="en-US" sz="2800" dirty="0"/>
              <a:t>健全的心靈</a:t>
            </a:r>
            <a:endParaRPr lang="en-US" altLang="zh-TW" sz="2800" dirty="0"/>
          </a:p>
          <a:p>
            <a:pPr lvl="2"/>
            <a:r>
              <a:rPr lang="zh-TW" altLang="en-US" sz="2800" dirty="0"/>
              <a:t>試著調適等待過程的焦慮</a:t>
            </a:r>
          </a:p>
        </p:txBody>
      </p:sp>
    </p:spTree>
    <p:extLst>
      <p:ext uri="{BB962C8B-B14F-4D97-AF65-F5344CB8AC3E}">
        <p14:creationId xmlns:p14="http://schemas.microsoft.com/office/powerpoint/2010/main" val="33695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運算資源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感謝計中本學期提供運算資源</a:t>
            </a:r>
            <a:endParaRPr lang="en-US" altLang="zh-TW" dirty="0"/>
          </a:p>
          <a:p>
            <a:r>
              <a:rPr lang="zh-TW" altLang="en-US" dirty="0"/>
              <a:t>其他免費運算資源</a:t>
            </a:r>
            <a:endParaRPr lang="en-US" altLang="zh-TW" dirty="0"/>
          </a:p>
          <a:p>
            <a:pPr lvl="1"/>
            <a:r>
              <a:rPr lang="en-US" altLang="zh-TW" b="1" dirty="0"/>
              <a:t>Google Cloud Free Trial</a:t>
            </a:r>
            <a:br>
              <a:rPr lang="en-US" altLang="zh-TW" dirty="0"/>
            </a:br>
            <a:r>
              <a:rPr lang="en-US" altLang="zh-TW" u="sng" dirty="0">
                <a:hlinkClick r:id="rId2"/>
              </a:rPr>
              <a:t>https://cloud.google.com/free-trial/</a:t>
            </a:r>
            <a:br>
              <a:rPr lang="en-US" altLang="zh-TW" dirty="0"/>
            </a:br>
            <a:r>
              <a:rPr lang="en-US" altLang="zh-TW" dirty="0"/>
              <a:t>$300 USD</a:t>
            </a:r>
            <a:r>
              <a:rPr lang="zh-TW" altLang="zh-TW" dirty="0"/>
              <a:t>使用額度</a:t>
            </a:r>
            <a:r>
              <a:rPr lang="en-US" altLang="zh-TW" dirty="0"/>
              <a:t>, 60</a:t>
            </a:r>
            <a:r>
              <a:rPr lang="zh-TW" altLang="zh-TW" dirty="0"/>
              <a:t>天內有效</a:t>
            </a:r>
            <a:r>
              <a:rPr lang="en-US" altLang="zh-TW" dirty="0"/>
              <a:t>, GPU: </a:t>
            </a:r>
            <a:r>
              <a:rPr lang="en-US" altLang="zh-TW" dirty="0" err="1"/>
              <a:t>Nvidia</a:t>
            </a:r>
            <a:r>
              <a:rPr lang="en-US" altLang="zh-TW" dirty="0"/>
              <a:t> Tesla K80 (0.8 USD per hour -&gt; </a:t>
            </a:r>
            <a:r>
              <a:rPr lang="zh-TW" altLang="zh-TW" dirty="0"/>
              <a:t>約可連續用兩週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b="1" dirty="0"/>
              <a:t>Rescale</a:t>
            </a:r>
            <a:br>
              <a:rPr lang="en-US" altLang="zh-TW" dirty="0"/>
            </a:br>
            <a:r>
              <a:rPr lang="en-US" altLang="zh-TW" u="sng" dirty="0">
                <a:hlinkClick r:id="rId3"/>
              </a:rPr>
              <a:t>https://www.rescale.com/deep-learning/</a:t>
            </a:r>
            <a:br>
              <a:rPr lang="en-US" altLang="zh-TW" dirty="0"/>
            </a:br>
            <a:r>
              <a:rPr lang="zh-TW" altLang="zh-TW" dirty="0"/>
              <a:t>提供</a:t>
            </a:r>
            <a:r>
              <a:rPr lang="en-US" altLang="zh-TW" dirty="0"/>
              <a:t> $50 </a:t>
            </a:r>
            <a:r>
              <a:rPr lang="zh-TW" altLang="zh-TW" dirty="0"/>
              <a:t>額度的</a:t>
            </a:r>
            <a:r>
              <a:rPr lang="en-US" altLang="zh-TW" dirty="0"/>
              <a:t> deep learning free trial</a:t>
            </a:r>
            <a:r>
              <a:rPr lang="zh-TW" altLang="zh-TW" dirty="0"/>
              <a:t>，含</a:t>
            </a:r>
            <a:r>
              <a:rPr lang="en-US" altLang="zh-TW" dirty="0"/>
              <a:t>Tesla</a:t>
            </a:r>
            <a:r>
              <a:rPr lang="zh-TW" altLang="zh-TW" dirty="0"/>
              <a:t>等級</a:t>
            </a:r>
            <a:r>
              <a:rPr lang="en-US" altLang="zh-TW" dirty="0"/>
              <a:t>GPU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Tensorflow</a:t>
            </a:r>
            <a:r>
              <a:rPr lang="en-US" altLang="zh-TW" dirty="0"/>
              <a:t>, torch, </a:t>
            </a:r>
            <a:r>
              <a:rPr lang="en-US" altLang="zh-TW" dirty="0" err="1"/>
              <a:t>pylearn</a:t>
            </a:r>
            <a:r>
              <a:rPr lang="zh-TW" altLang="zh-TW" dirty="0"/>
              <a:t>已經裝好了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625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Final Project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7564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7127" y="2192854"/>
            <a:ext cx="7311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遇到問題，用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c4 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就對了！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05371" y="3355428"/>
            <a:ext cx="841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用 </a:t>
            </a:r>
            <a:r>
              <a:rPr lang="en-US" altLang="zh-TW" sz="4800" dirty="0"/>
              <a:t>deep learning “</a:t>
            </a:r>
            <a:r>
              <a:rPr lang="zh-TW" altLang="en-US" sz="4800" dirty="0"/>
              <a:t>硬</a:t>
            </a:r>
            <a:r>
              <a:rPr lang="en-US" altLang="zh-TW" sz="4800" dirty="0"/>
              <a:t>train</a:t>
            </a:r>
            <a:r>
              <a:rPr lang="zh-TW" altLang="en-US" sz="4800" dirty="0"/>
              <a:t>一發</a:t>
            </a:r>
            <a:r>
              <a:rPr lang="en-US" altLang="zh-TW" sz="4800" dirty="0"/>
              <a:t>”</a:t>
            </a:r>
            <a:endParaRPr lang="zh-TW" altLang="en-US" sz="4800" dirty="0"/>
          </a:p>
        </p:txBody>
      </p:sp>
      <p:cxnSp>
        <p:nvCxnSpPr>
          <p:cNvPr id="7" name="直線接點 6"/>
          <p:cNvCxnSpPr>
            <a:cxnSpLocks/>
          </p:cNvCxnSpPr>
          <p:nvPr/>
        </p:nvCxnSpPr>
        <p:spPr>
          <a:xfrm>
            <a:off x="4156342" y="2505131"/>
            <a:ext cx="1502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>
            <a:off x="4156342" y="2681240"/>
            <a:ext cx="1502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95090" y="5104089"/>
            <a:ext cx="727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萬事皆可 </a:t>
            </a:r>
            <a:r>
              <a:rPr lang="en-US" altLang="zh-TW" sz="2400" dirty="0"/>
              <a:t>train </a:t>
            </a:r>
            <a:r>
              <a:rPr lang="zh-TW" altLang="en-US" sz="2400" dirty="0"/>
              <a:t>的代表故事 </a:t>
            </a:r>
            <a:r>
              <a:rPr lang="en-US" altLang="zh-TW" sz="2400" dirty="0"/>
              <a:t>– Fizz Buzz in </a:t>
            </a:r>
            <a:r>
              <a:rPr lang="en-US" altLang="zh-TW" sz="2400" dirty="0" err="1"/>
              <a:t>Tensorflow</a:t>
            </a:r>
            <a:r>
              <a:rPr lang="en-US" altLang="zh-TW" sz="2400" dirty="0"/>
              <a:t> </a:t>
            </a:r>
            <a:r>
              <a:rPr lang="zh-TW" altLang="en-US" sz="2400" dirty="0"/>
              <a:t>http://joelgrus.com/2016/05/23/fizz-buzz-in-tensorflow/</a:t>
            </a:r>
          </a:p>
        </p:txBody>
      </p:sp>
    </p:spTree>
    <p:extLst>
      <p:ext uri="{BB962C8B-B14F-4D97-AF65-F5344CB8AC3E}">
        <p14:creationId xmlns:p14="http://schemas.microsoft.com/office/powerpoint/2010/main" val="41805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人們嘗試用各種方法硬 </a:t>
            </a:r>
            <a:r>
              <a:rPr lang="en-US" altLang="zh-TW" dirty="0"/>
              <a:t>train </a:t>
            </a:r>
          </a:p>
          <a:p>
            <a:pPr lvl="1"/>
            <a:r>
              <a:rPr lang="en-US" altLang="zh-TW" sz="2800" dirty="0"/>
              <a:t>“</a:t>
            </a:r>
            <a:r>
              <a:rPr lang="zh-TW" altLang="en-US" sz="2800" dirty="0"/>
              <a:t>神農嘗百草</a:t>
            </a:r>
            <a:r>
              <a:rPr lang="en-US" altLang="zh-TW" sz="2800" dirty="0"/>
              <a:t>”</a:t>
            </a:r>
          </a:p>
          <a:p>
            <a:r>
              <a:rPr lang="zh-TW" altLang="en-US" dirty="0"/>
              <a:t>在這過程中累積了大量尚待驗證的傳說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29137" y="1796148"/>
            <a:ext cx="3886200" cy="4351338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5" name="Picture 2" descr="http://orchid.shu.edu.tw/upload/article/20110927181605_1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796148"/>
            <a:ext cx="43719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700587" y="5530632"/>
            <a:ext cx="40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http://orchid.shu.edu.tw/upload/article/20110927181605_1_pic.png</a:t>
            </a:r>
          </a:p>
        </p:txBody>
      </p:sp>
    </p:spTree>
    <p:extLst>
      <p:ext uri="{BB962C8B-B14F-4D97-AF65-F5344CB8AC3E}">
        <p14:creationId xmlns:p14="http://schemas.microsoft.com/office/powerpoint/2010/main" val="258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/>
              <a:t>Final Project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zh-TW" altLang="en-US" sz="4400" dirty="0"/>
          </a:p>
        </p:txBody>
      </p:sp>
      <p:pic>
        <p:nvPicPr>
          <p:cNvPr id="16390" name="Picture 6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23"/>
            <a:ext cx="9158193" cy="61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420492" y="2726448"/>
            <a:ext cx="4317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Deep Learning</a:t>
            </a:r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56337" y="5246558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深度學習</a:t>
            </a:r>
          </a:p>
        </p:txBody>
      </p:sp>
    </p:spTree>
    <p:extLst>
      <p:ext uri="{BB962C8B-B14F-4D97-AF65-F5344CB8AC3E}">
        <p14:creationId xmlns:p14="http://schemas.microsoft.com/office/powerpoint/2010/main" val="2334817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Description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998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細節於 </a:t>
            </a:r>
            <a:r>
              <a:rPr lang="en-US" altLang="zh-TW" sz="2400" dirty="0"/>
              <a:t>3/24 (</a:t>
            </a:r>
            <a:r>
              <a:rPr lang="zh-TW" altLang="en-US" sz="2400" dirty="0"/>
              <a:t>和作業二</a:t>
            </a:r>
            <a:r>
              <a:rPr lang="en-US" altLang="zh-TW" sz="2400" dirty="0"/>
              <a:t>)</a:t>
            </a:r>
            <a:r>
              <a:rPr lang="zh-TW" altLang="en-US" sz="2400" dirty="0"/>
              <a:t> 一起公告</a:t>
            </a:r>
            <a:endParaRPr lang="en-US" altLang="zh-TW" sz="2400" dirty="0"/>
          </a:p>
          <a:p>
            <a:r>
              <a:rPr lang="en-US" altLang="zh-TW" sz="2400" dirty="0"/>
              <a:t>Step 1. </a:t>
            </a:r>
            <a:r>
              <a:rPr lang="zh-TW" altLang="en-US" sz="2400" dirty="0"/>
              <a:t>尋找流言 </a:t>
            </a:r>
            <a:r>
              <a:rPr lang="en-US" altLang="zh-TW" sz="2400" dirty="0"/>
              <a:t>(</a:t>
            </a:r>
            <a:r>
              <a:rPr lang="zh-TW" altLang="en-US" sz="2400" dirty="0"/>
              <a:t>想要驗證的主題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dirty="0"/>
              <a:t>尋找一個和深度學習有關的大眾信仰、問題、都市傳說 </a:t>
            </a:r>
            <a:r>
              <a:rPr lang="en-US" altLang="zh-TW" dirty="0"/>
              <a:t>(e.g. </a:t>
            </a:r>
            <a:r>
              <a:rPr lang="zh-TW" altLang="en-US" dirty="0"/>
              <a:t>來自論文或論壇的訓練秘訣</a:t>
            </a:r>
            <a:r>
              <a:rPr lang="en-US" altLang="zh-TW" dirty="0"/>
              <a:t>)</a:t>
            </a:r>
          </a:p>
          <a:p>
            <a:pPr lvl="2"/>
            <a:r>
              <a:rPr lang="zh-TW" altLang="en-US" sz="2400" dirty="0"/>
              <a:t>就算已經有論文驗證也沒關係</a:t>
            </a:r>
            <a:endParaRPr lang="en-US" altLang="zh-TW" sz="2400" dirty="0"/>
          </a:p>
          <a:p>
            <a:pPr lvl="1"/>
            <a:r>
              <a:rPr lang="zh-TW" altLang="en-US" dirty="0"/>
              <a:t>請於 </a:t>
            </a:r>
            <a:r>
              <a:rPr lang="en-US" altLang="zh-TW" dirty="0"/>
              <a:t>4/28</a:t>
            </a:r>
            <a:r>
              <a:rPr lang="zh-TW" altLang="en-US" dirty="0"/>
              <a:t> 前登記你的流言 </a:t>
            </a:r>
            <a:r>
              <a:rPr lang="en-US" altLang="zh-TW" dirty="0"/>
              <a:t>(</a:t>
            </a:r>
            <a:r>
              <a:rPr lang="zh-TW" altLang="en-US" dirty="0"/>
              <a:t>之後可修改</a:t>
            </a:r>
            <a:r>
              <a:rPr lang="en-US" altLang="zh-TW" dirty="0"/>
              <a:t>)</a:t>
            </a:r>
          </a:p>
          <a:p>
            <a:r>
              <a:rPr lang="en-US" altLang="zh-TW" sz="2400" dirty="0"/>
              <a:t>Step 2. </a:t>
            </a:r>
            <a:r>
              <a:rPr lang="zh-TW" altLang="en-US" sz="2400" dirty="0"/>
              <a:t>作實驗驗證自己的流言</a:t>
            </a:r>
            <a:endParaRPr lang="en-US" altLang="zh-TW" sz="2400" dirty="0"/>
          </a:p>
          <a:p>
            <a:pPr lvl="1"/>
            <a:r>
              <a:rPr lang="en-US" altLang="zh-TW" dirty="0"/>
              <a:t>6/09 </a:t>
            </a:r>
            <a:r>
              <a:rPr lang="zh-TW" altLang="en-US" dirty="0"/>
              <a:t>繳交報告初稿</a:t>
            </a:r>
            <a:endParaRPr lang="en-US" altLang="zh-TW" dirty="0"/>
          </a:p>
          <a:p>
            <a:pPr lvl="1"/>
            <a:r>
              <a:rPr lang="en-US" altLang="zh-TW" dirty="0"/>
              <a:t>6/16 </a:t>
            </a:r>
            <a:r>
              <a:rPr lang="zh-TW" altLang="en-US" dirty="0"/>
              <a:t>決定期末發表的組別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6/23 </a:t>
            </a:r>
            <a:r>
              <a:rPr lang="zh-TW" altLang="en-US" dirty="0"/>
              <a:t>期末發表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7703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RBM </a:t>
            </a:r>
            <a:r>
              <a:rPr lang="zh-TW" altLang="en-US" dirty="0"/>
              <a:t>是不是過譽了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the past, RBM initialization = Deep Learning</a:t>
            </a:r>
          </a:p>
          <a:p>
            <a:r>
              <a:rPr lang="en-US" altLang="zh-TW" dirty="0"/>
              <a:t>Today, RBM is seldom used. </a:t>
            </a:r>
          </a:p>
          <a:p>
            <a:r>
              <a:rPr lang="en-US" altLang="zh-TW" dirty="0"/>
              <a:t>Why it is not very helpful today?</a:t>
            </a:r>
          </a:p>
          <a:p>
            <a:pPr lvl="1"/>
            <a:r>
              <a:rPr lang="en-US" altLang="zh-TW" sz="2800" dirty="0"/>
              <a:t>We have more data today?</a:t>
            </a:r>
          </a:p>
          <a:p>
            <a:pPr lvl="1"/>
            <a:r>
              <a:rPr lang="en-US" altLang="zh-TW" sz="2800" dirty="0"/>
              <a:t>We are better at training today?</a:t>
            </a:r>
          </a:p>
          <a:p>
            <a:pPr lvl="1"/>
            <a:r>
              <a:rPr lang="en-US" altLang="zh-TW" sz="2800" dirty="0"/>
              <a:t>It is not very helpful at the beginning?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94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作業一</a:t>
            </a:r>
          </a:p>
        </p:txBody>
      </p:sp>
      <p:sp>
        <p:nvSpPr>
          <p:cNvPr id="4" name="矩形 3"/>
          <p:cNvSpPr/>
          <p:nvPr/>
        </p:nvSpPr>
        <p:spPr>
          <a:xfrm>
            <a:off x="4011110" y="50409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袁培傑</a:t>
            </a:r>
          </a:p>
        </p:txBody>
      </p:sp>
      <p:sp>
        <p:nvSpPr>
          <p:cNvPr id="5" name="矩形 4"/>
          <p:cNvSpPr/>
          <p:nvPr/>
        </p:nvSpPr>
        <p:spPr>
          <a:xfrm>
            <a:off x="6760311" y="50409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蘇上育</a:t>
            </a:r>
          </a:p>
        </p:txBody>
      </p:sp>
      <p:sp>
        <p:nvSpPr>
          <p:cNvPr id="6" name="矩形 5"/>
          <p:cNvSpPr/>
          <p:nvPr/>
        </p:nvSpPr>
        <p:spPr>
          <a:xfrm>
            <a:off x="1191857" y="50409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萬家宏</a:t>
            </a:r>
          </a:p>
        </p:txBody>
      </p:sp>
      <p:pic>
        <p:nvPicPr>
          <p:cNvPr id="13314" name="Picture 2" descr="Free HTML5 Template by FREEHTML5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7897"/>
            <a:ext cx="2388298" cy="23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may contain: 2 people, people sitting and sho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57" y="1926101"/>
            <a:ext cx="2248193" cy="29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may contain: 1 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56" y="2547897"/>
            <a:ext cx="2375793" cy="23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22" y="2231407"/>
            <a:ext cx="3215178" cy="2626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en-US" altLang="zh-TW" dirty="0"/>
              <a:t>Training stuck because …. ?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People believe training stuck because the parameters are near a local minima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19" y="2818854"/>
            <a:ext cx="3829871" cy="361871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457028" y="5563022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033334" y="3558130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69782" y="3889829"/>
            <a:ext cx="17722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p:pic>
        <p:nvPicPr>
          <p:cNvPr id="18434" name="Picture 2" descr="「saddle point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74" y="4120662"/>
            <a:ext cx="3708400" cy="2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橢圓 11"/>
          <p:cNvSpPr/>
          <p:nvPr/>
        </p:nvSpPr>
        <p:spPr>
          <a:xfrm>
            <a:off x="6232034" y="5424397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169782" y="5698093"/>
            <a:ext cx="177228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How about saddle point?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090041" y="43418"/>
            <a:ext cx="605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http://www.deeplearningbook.org/contents/optimization.html</a:t>
            </a:r>
          </a:p>
        </p:txBody>
      </p:sp>
    </p:spTree>
    <p:extLst>
      <p:ext uri="{BB962C8B-B14F-4D97-AF65-F5344CB8AC3E}">
        <p14:creationId xmlns:p14="http://schemas.microsoft.com/office/powerpoint/2010/main" val="35624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en-US" altLang="zh-TW" dirty="0"/>
              <a:t>Training stuck because …. ?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People believe training stuck because the parameters are around a critical point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19" y="2818854"/>
            <a:ext cx="3829871" cy="361871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457028" y="5563022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790" y="2757755"/>
            <a:ext cx="3895560" cy="37409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934200" y="479966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!!!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0041" y="43418"/>
            <a:ext cx="605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http://www.deeplearningbook.org/contents/optimization.html</a:t>
            </a:r>
          </a:p>
        </p:txBody>
      </p:sp>
    </p:spTree>
    <p:extLst>
      <p:ext uri="{BB962C8B-B14F-4D97-AF65-F5344CB8AC3E}">
        <p14:creationId xmlns:p14="http://schemas.microsoft.com/office/powerpoint/2010/main" val="39903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zh-TW" altLang="en-US" dirty="0"/>
              <a:t>深度學習是不是過譽了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 rot="5400000">
            <a:off x="3043374" y="3382423"/>
            <a:ext cx="714976" cy="2701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2951085" y="2513007"/>
            <a:ext cx="714976" cy="201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5400000">
            <a:off x="6645305" y="4452760"/>
            <a:ext cx="714976" cy="2524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6639797" y="3341819"/>
            <a:ext cx="714976" cy="2524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6639797" y="2163257"/>
            <a:ext cx="714976" cy="2524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5400000">
            <a:off x="6608616" y="1362665"/>
            <a:ext cx="714976" cy="1769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3086802" y="4550477"/>
            <a:ext cx="491526" cy="25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107221" y="3243349"/>
            <a:ext cx="2474555" cy="2765327"/>
            <a:chOff x="1091509" y="3383234"/>
            <a:chExt cx="2474555" cy="2765327"/>
          </a:xfrm>
        </p:grpSpPr>
        <p:sp>
          <p:nvSpPr>
            <p:cNvPr id="14" name="橢圓 13"/>
            <p:cNvSpPr/>
            <p:nvPr/>
          </p:nvSpPr>
          <p:spPr>
            <a:xfrm>
              <a:off x="1091509" y="4646168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211127" y="5591689"/>
              <a:ext cx="2283266" cy="556872"/>
              <a:chOff x="755858" y="5735182"/>
              <a:chExt cx="2283266" cy="556872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755858" y="5895047"/>
                <a:ext cx="289125" cy="383103"/>
                <a:chOff x="2268775" y="3538012"/>
                <a:chExt cx="289125" cy="383103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2268775" y="3617002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44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79483" y="3538012"/>
                <a:ext cx="274401" cy="3831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2" name="方程式" r:id="rId3" imgW="152280" imgH="215640" progId="Equation.3">
                        <p:embed/>
                      </p:oleObj>
                    </mc:Choice>
                    <mc:Fallback>
                      <p:oleObj name="方程式" r:id="rId3" imgW="152280" imgH="215640" progId="Equation.3">
                        <p:embed/>
                        <p:pic>
                          <p:nvPicPr>
                            <p:cNvPr id="17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79483" y="3538012"/>
                              <a:ext cx="274401" cy="38310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6" name="群組 35"/>
              <p:cNvGrpSpPr/>
              <p:nvPr/>
            </p:nvGrpSpPr>
            <p:grpSpPr>
              <a:xfrm>
                <a:off x="1456763" y="5895047"/>
                <a:ext cx="317234" cy="383104"/>
                <a:chOff x="2263870" y="4021266"/>
                <a:chExt cx="317234" cy="383104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2263870" y="4089974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42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83948" y="4021266"/>
                <a:ext cx="297156" cy="3831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3" name="方程式" r:id="rId5" imgW="164880" imgH="215640" progId="Equation.3">
                        <p:embed/>
                      </p:oleObj>
                    </mc:Choice>
                    <mc:Fallback>
                      <p:oleObj name="方程式" r:id="rId5" imgW="164880" imgH="215640" progId="Equation.3">
                        <p:embed/>
                        <p:pic>
                          <p:nvPicPr>
                            <p:cNvPr id="18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3948" y="4021266"/>
                              <a:ext cx="297156" cy="38310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" name="文字方塊 36"/>
              <p:cNvSpPr txBox="1"/>
              <p:nvPr/>
            </p:nvSpPr>
            <p:spPr>
              <a:xfrm>
                <a:off x="1728860" y="5735182"/>
                <a:ext cx="1061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grpSp>
            <p:nvGrpSpPr>
              <p:cNvPr id="38" name="群組 37"/>
              <p:cNvGrpSpPr/>
              <p:nvPr/>
            </p:nvGrpSpPr>
            <p:grpSpPr>
              <a:xfrm>
                <a:off x="2687405" y="5886570"/>
                <a:ext cx="351719" cy="405484"/>
                <a:chOff x="2257778" y="5192060"/>
                <a:chExt cx="351719" cy="405484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257778" y="5273306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40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66830" y="5192060"/>
                <a:ext cx="342667" cy="4054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4" name="方程式" r:id="rId7" imgW="190440" imgH="228600" progId="Equation.3">
                        <p:embed/>
                      </p:oleObj>
                    </mc:Choice>
                    <mc:Fallback>
                      <p:oleObj name="方程式" r:id="rId7" imgW="190440" imgH="228600" progId="Equation.3">
                        <p:embed/>
                        <p:pic>
                          <p:nvPicPr>
                            <p:cNvPr id="54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66830" y="5192060"/>
                              <a:ext cx="342667" cy="4054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6" name="橢圓 15"/>
            <p:cNvSpPr/>
            <p:nvPr/>
          </p:nvSpPr>
          <p:spPr>
            <a:xfrm>
              <a:off x="1836539" y="4666527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081948" y="4653966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186531" y="4544968"/>
              <a:ext cx="1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1513734" y="3397463"/>
              <a:ext cx="484116" cy="4761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627689" y="3383234"/>
              <a:ext cx="484116" cy="4761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單箭頭接點 20"/>
            <p:cNvCxnSpPr>
              <a:endCxn id="14" idx="4"/>
            </p:cNvCxnSpPr>
            <p:nvPr/>
          </p:nvCxnSpPr>
          <p:spPr>
            <a:xfrm flipV="1">
              <a:off x="1333567" y="5122315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2078597" y="5112033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3303861" y="5128445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endCxn id="16" idx="4"/>
            </p:cNvCxnSpPr>
            <p:nvPr/>
          </p:nvCxnSpPr>
          <p:spPr>
            <a:xfrm flipH="1" flipV="1">
              <a:off x="2078597" y="5142674"/>
              <a:ext cx="1164518" cy="687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H="1" flipV="1">
              <a:off x="1349851" y="5128445"/>
              <a:ext cx="1951605" cy="7327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endCxn id="16" idx="4"/>
            </p:cNvCxnSpPr>
            <p:nvPr/>
          </p:nvCxnSpPr>
          <p:spPr>
            <a:xfrm flipV="1">
              <a:off x="1337430" y="5142674"/>
              <a:ext cx="741167" cy="731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endCxn id="17" idx="4"/>
            </p:cNvCxnSpPr>
            <p:nvPr/>
          </p:nvCxnSpPr>
          <p:spPr>
            <a:xfrm flipV="1">
              <a:off x="2071100" y="5130113"/>
              <a:ext cx="1252906" cy="7133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endCxn id="14" idx="4"/>
            </p:cNvCxnSpPr>
            <p:nvPr/>
          </p:nvCxnSpPr>
          <p:spPr>
            <a:xfrm flipH="1" flipV="1">
              <a:off x="1333567" y="5122315"/>
              <a:ext cx="664283" cy="7211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stCxn id="14" idx="0"/>
              <a:endCxn id="19" idx="4"/>
            </p:cNvCxnSpPr>
            <p:nvPr/>
          </p:nvCxnSpPr>
          <p:spPr>
            <a:xfrm flipV="1">
              <a:off x="1333567" y="3873610"/>
              <a:ext cx="422225" cy="77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6" idx="0"/>
              <a:endCxn id="19" idx="4"/>
            </p:cNvCxnSpPr>
            <p:nvPr/>
          </p:nvCxnSpPr>
          <p:spPr>
            <a:xfrm flipH="1" flipV="1">
              <a:off x="1755792" y="3873610"/>
              <a:ext cx="322805" cy="7929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17" idx="0"/>
              <a:endCxn id="19" idx="4"/>
            </p:cNvCxnSpPr>
            <p:nvPr/>
          </p:nvCxnSpPr>
          <p:spPr>
            <a:xfrm flipH="1" flipV="1">
              <a:off x="1755792" y="3873610"/>
              <a:ext cx="1568214" cy="7803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17" idx="0"/>
              <a:endCxn id="20" idx="4"/>
            </p:cNvCxnSpPr>
            <p:nvPr/>
          </p:nvCxnSpPr>
          <p:spPr>
            <a:xfrm flipH="1" flipV="1">
              <a:off x="2869747" y="3859381"/>
              <a:ext cx="454259" cy="7945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16" idx="0"/>
              <a:endCxn id="20" idx="4"/>
            </p:cNvCxnSpPr>
            <p:nvPr/>
          </p:nvCxnSpPr>
          <p:spPr>
            <a:xfrm flipV="1">
              <a:off x="2078597" y="3859381"/>
              <a:ext cx="791150" cy="8071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>
              <a:stCxn id="14" idx="0"/>
              <a:endCxn id="20" idx="4"/>
            </p:cNvCxnSpPr>
            <p:nvPr/>
          </p:nvCxnSpPr>
          <p:spPr>
            <a:xfrm flipV="1">
              <a:off x="1333567" y="3859381"/>
              <a:ext cx="1536180" cy="7867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/>
          <p:cNvGrpSpPr/>
          <p:nvPr/>
        </p:nvGrpSpPr>
        <p:grpSpPr>
          <a:xfrm>
            <a:off x="5768140" y="1960214"/>
            <a:ext cx="2497105" cy="3908948"/>
            <a:chOff x="4512303" y="2253842"/>
            <a:chExt cx="2497105" cy="3908948"/>
          </a:xfrm>
        </p:grpSpPr>
        <p:sp>
          <p:nvSpPr>
            <p:cNvPr id="46" name="橢圓 45"/>
            <p:cNvSpPr/>
            <p:nvPr/>
          </p:nvSpPr>
          <p:spPr>
            <a:xfrm>
              <a:off x="4534853" y="4660397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4654471" y="5605918"/>
              <a:ext cx="2283266" cy="556872"/>
              <a:chOff x="755858" y="5735182"/>
              <a:chExt cx="2283266" cy="556872"/>
            </a:xfrm>
          </p:grpSpPr>
          <p:grpSp>
            <p:nvGrpSpPr>
              <p:cNvPr id="79" name="群組 78"/>
              <p:cNvGrpSpPr/>
              <p:nvPr/>
            </p:nvGrpSpPr>
            <p:grpSpPr>
              <a:xfrm>
                <a:off x="755858" y="5895047"/>
                <a:ext cx="289125" cy="383103"/>
                <a:chOff x="2268775" y="3538012"/>
                <a:chExt cx="289125" cy="383103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2268775" y="3617002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88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79483" y="3538012"/>
                <a:ext cx="274401" cy="3831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5" name="方程式" r:id="rId9" imgW="152280" imgH="215640" progId="Equation.3">
                        <p:embed/>
                      </p:oleObj>
                    </mc:Choice>
                    <mc:Fallback>
                      <p:oleObj name="方程式" r:id="rId9" imgW="152280" imgH="215640" progId="Equation.3">
                        <p:embed/>
                        <p:pic>
                          <p:nvPicPr>
                            <p:cNvPr id="178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79483" y="3538012"/>
                              <a:ext cx="274401" cy="38310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0" name="群組 79"/>
              <p:cNvGrpSpPr/>
              <p:nvPr/>
            </p:nvGrpSpPr>
            <p:grpSpPr>
              <a:xfrm>
                <a:off x="1456763" y="5895047"/>
                <a:ext cx="317234" cy="383104"/>
                <a:chOff x="2263870" y="4021266"/>
                <a:chExt cx="317234" cy="383104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2263870" y="4089974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86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83948" y="4021266"/>
                <a:ext cx="297156" cy="3831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6" name="方程式" r:id="rId10" imgW="164880" imgH="215640" progId="Equation.3">
                        <p:embed/>
                      </p:oleObj>
                    </mc:Choice>
                    <mc:Fallback>
                      <p:oleObj name="方程式" r:id="rId10" imgW="164880" imgH="215640" progId="Equation.3">
                        <p:embed/>
                        <p:pic>
                          <p:nvPicPr>
                            <p:cNvPr id="176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3948" y="4021266"/>
                              <a:ext cx="297156" cy="38310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1" name="文字方塊 80"/>
              <p:cNvSpPr txBox="1"/>
              <p:nvPr/>
            </p:nvSpPr>
            <p:spPr>
              <a:xfrm>
                <a:off x="1728860" y="5735182"/>
                <a:ext cx="1061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grpSp>
            <p:nvGrpSpPr>
              <p:cNvPr id="82" name="群組 81"/>
              <p:cNvGrpSpPr/>
              <p:nvPr/>
            </p:nvGrpSpPr>
            <p:grpSpPr>
              <a:xfrm>
                <a:off x="2687405" y="5886570"/>
                <a:ext cx="351719" cy="405484"/>
                <a:chOff x="2257778" y="5192060"/>
                <a:chExt cx="351719" cy="405484"/>
              </a:xfrm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2257778" y="5273306"/>
                  <a:ext cx="289125" cy="28436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aphicFrame>
              <p:nvGraphicFramePr>
                <p:cNvPr id="84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66830" y="5192060"/>
                <a:ext cx="342667" cy="4054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7" name="方程式" r:id="rId11" imgW="190440" imgH="228600" progId="Equation.3">
                        <p:embed/>
                      </p:oleObj>
                    </mc:Choice>
                    <mc:Fallback>
                      <p:oleObj name="方程式" r:id="rId11" imgW="190440" imgH="228600" progId="Equation.3">
                        <p:embed/>
                        <p:pic>
                          <p:nvPicPr>
                            <p:cNvPr id="174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66830" y="5192060"/>
                              <a:ext cx="342667" cy="4054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8" name="橢圓 47"/>
            <p:cNvSpPr/>
            <p:nvPr/>
          </p:nvSpPr>
          <p:spPr>
            <a:xfrm>
              <a:off x="5279883" y="4680756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6525292" y="4668195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629875" y="4559197"/>
              <a:ext cx="1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cxnSp>
          <p:nvCxnSpPr>
            <p:cNvPr id="51" name="直線單箭頭接點 50"/>
            <p:cNvCxnSpPr>
              <a:endCxn id="46" idx="4"/>
            </p:cNvCxnSpPr>
            <p:nvPr/>
          </p:nvCxnSpPr>
          <p:spPr>
            <a:xfrm flipV="1">
              <a:off x="4776911" y="5136544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5521941" y="5126262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 flipV="1">
              <a:off x="6747205" y="5142674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endCxn id="48" idx="4"/>
            </p:cNvCxnSpPr>
            <p:nvPr/>
          </p:nvCxnSpPr>
          <p:spPr>
            <a:xfrm flipH="1" flipV="1">
              <a:off x="5521941" y="5156903"/>
              <a:ext cx="1164518" cy="687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H="1" flipV="1">
              <a:off x="4793195" y="5142674"/>
              <a:ext cx="1951605" cy="7327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endCxn id="48" idx="4"/>
            </p:cNvCxnSpPr>
            <p:nvPr/>
          </p:nvCxnSpPr>
          <p:spPr>
            <a:xfrm flipV="1">
              <a:off x="4780774" y="5156903"/>
              <a:ext cx="741167" cy="731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endCxn id="49" idx="4"/>
            </p:cNvCxnSpPr>
            <p:nvPr/>
          </p:nvCxnSpPr>
          <p:spPr>
            <a:xfrm flipV="1">
              <a:off x="5514444" y="5144342"/>
              <a:ext cx="1252906" cy="7133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endCxn id="46" idx="4"/>
            </p:cNvCxnSpPr>
            <p:nvPr/>
          </p:nvCxnSpPr>
          <p:spPr>
            <a:xfrm flipH="1" flipV="1">
              <a:off x="4776911" y="5136544"/>
              <a:ext cx="664283" cy="7211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橢圓 58"/>
            <p:cNvSpPr/>
            <p:nvPr/>
          </p:nvSpPr>
          <p:spPr>
            <a:xfrm>
              <a:off x="4512303" y="3516776"/>
              <a:ext cx="484116" cy="4761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5257333" y="3537135"/>
              <a:ext cx="484116" cy="4761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6502742" y="3524574"/>
              <a:ext cx="484116" cy="4761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5607325" y="3415576"/>
              <a:ext cx="1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3" name="橢圓 62"/>
            <p:cNvSpPr/>
            <p:nvPr/>
          </p:nvSpPr>
          <p:spPr>
            <a:xfrm>
              <a:off x="4934528" y="2268071"/>
              <a:ext cx="484116" cy="4761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6048483" y="2253842"/>
              <a:ext cx="484116" cy="4761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單箭頭接點 64"/>
            <p:cNvCxnSpPr>
              <a:stCxn id="59" idx="0"/>
              <a:endCxn id="63" idx="4"/>
            </p:cNvCxnSpPr>
            <p:nvPr/>
          </p:nvCxnSpPr>
          <p:spPr>
            <a:xfrm flipV="1">
              <a:off x="4754361" y="2744218"/>
              <a:ext cx="422225" cy="77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>
              <a:stCxn id="60" idx="0"/>
              <a:endCxn id="63" idx="4"/>
            </p:cNvCxnSpPr>
            <p:nvPr/>
          </p:nvCxnSpPr>
          <p:spPr>
            <a:xfrm flipH="1" flipV="1">
              <a:off x="5176586" y="2744218"/>
              <a:ext cx="322805" cy="7929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>
              <a:stCxn id="61" idx="0"/>
              <a:endCxn id="63" idx="4"/>
            </p:cNvCxnSpPr>
            <p:nvPr/>
          </p:nvCxnSpPr>
          <p:spPr>
            <a:xfrm flipH="1" flipV="1">
              <a:off x="5176586" y="2744218"/>
              <a:ext cx="1568214" cy="7803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>
              <a:stCxn id="61" idx="0"/>
              <a:endCxn id="64" idx="4"/>
            </p:cNvCxnSpPr>
            <p:nvPr/>
          </p:nvCxnSpPr>
          <p:spPr>
            <a:xfrm flipH="1" flipV="1">
              <a:off x="6290541" y="2729989"/>
              <a:ext cx="454259" cy="7945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/>
            <p:cNvCxnSpPr>
              <a:stCxn id="60" idx="0"/>
              <a:endCxn id="64" idx="4"/>
            </p:cNvCxnSpPr>
            <p:nvPr/>
          </p:nvCxnSpPr>
          <p:spPr>
            <a:xfrm flipV="1">
              <a:off x="5499391" y="2729989"/>
              <a:ext cx="791150" cy="8071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stCxn id="59" idx="0"/>
              <a:endCxn id="64" idx="4"/>
            </p:cNvCxnSpPr>
            <p:nvPr/>
          </p:nvCxnSpPr>
          <p:spPr>
            <a:xfrm flipV="1">
              <a:off x="4754361" y="2729989"/>
              <a:ext cx="1536180" cy="7867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/>
            <p:nvPr/>
          </p:nvCxnSpPr>
          <p:spPr>
            <a:xfrm flipV="1">
              <a:off x="4760627" y="3991858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 flipV="1">
              <a:off x="5505657" y="3981576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 flipV="1">
              <a:off x="6730921" y="3997988"/>
              <a:ext cx="0" cy="708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/>
            <p:nvPr/>
          </p:nvCxnSpPr>
          <p:spPr>
            <a:xfrm flipH="1" flipV="1">
              <a:off x="5505657" y="4012217"/>
              <a:ext cx="1164518" cy="687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/>
            <p:nvPr/>
          </p:nvCxnSpPr>
          <p:spPr>
            <a:xfrm flipH="1" flipV="1">
              <a:off x="4776911" y="3997988"/>
              <a:ext cx="1951605" cy="7327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 flipV="1">
              <a:off x="4764490" y="4012217"/>
              <a:ext cx="741167" cy="731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/>
            <p:nvPr/>
          </p:nvCxnSpPr>
          <p:spPr>
            <a:xfrm flipV="1">
              <a:off x="5498160" y="3999656"/>
              <a:ext cx="1252906" cy="7133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flipH="1" flipV="1">
              <a:off x="4760627" y="3991858"/>
              <a:ext cx="664283" cy="7211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文字方塊 88"/>
          <p:cNvSpPr txBox="1"/>
          <p:nvPr/>
        </p:nvSpPr>
        <p:spPr>
          <a:xfrm>
            <a:off x="2093824" y="6112892"/>
            <a:ext cx="247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Shallow</a:t>
            </a:r>
            <a:endParaRPr lang="zh-TW" altLang="en-US" sz="2800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5727363" y="6139352"/>
            <a:ext cx="247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</a:t>
            </a:r>
            <a:endParaRPr lang="zh-TW" altLang="en-US" sz="28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628650" y="1778755"/>
            <a:ext cx="497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Deep works better simply because it uses more parameters.</a:t>
            </a:r>
            <a:endParaRPr lang="zh-TW" altLang="en-US" sz="2800" dirty="0"/>
          </a:p>
        </p:txBody>
      </p:sp>
      <p:cxnSp>
        <p:nvCxnSpPr>
          <p:cNvPr id="92" name="直線單箭頭接點 91"/>
          <p:cNvCxnSpPr/>
          <p:nvPr/>
        </p:nvCxnSpPr>
        <p:spPr>
          <a:xfrm flipV="1">
            <a:off x="2778458" y="2907648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3906965" y="2876043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flipV="1">
            <a:off x="6432423" y="1576104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V="1">
            <a:off x="7555527" y="1561875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89" grpId="0"/>
      <p:bldP spid="90" grpId="0"/>
      <p:bldP spid="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zh-TW" altLang="en-US" dirty="0"/>
              <a:t>深度學習是不是過譽了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5400000">
            <a:off x="6416523" y="4581574"/>
            <a:ext cx="714976" cy="2524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6414137" y="3749140"/>
            <a:ext cx="714976" cy="1967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6422280" y="2639251"/>
            <a:ext cx="714976" cy="1984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6379834" y="1491479"/>
            <a:ext cx="714976" cy="1769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681526" y="5441104"/>
            <a:ext cx="2283266" cy="556872"/>
            <a:chOff x="755858" y="5735182"/>
            <a:chExt cx="2283266" cy="556872"/>
          </a:xfrm>
        </p:grpSpPr>
        <p:grpSp>
          <p:nvGrpSpPr>
            <p:cNvPr id="9" name="群組 8"/>
            <p:cNvGrpSpPr/>
            <p:nvPr/>
          </p:nvGrpSpPr>
          <p:grpSpPr>
            <a:xfrm>
              <a:off x="755858" y="5895047"/>
              <a:ext cx="289125" cy="383103"/>
              <a:chOff x="2268775" y="3538012"/>
              <a:chExt cx="289125" cy="38310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268775" y="3617002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8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79483" y="3538012"/>
              <a:ext cx="274401" cy="3831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0" name="方程式" r:id="rId3" imgW="152280" imgH="215640" progId="Equation.3">
                      <p:embed/>
                    </p:oleObj>
                  </mc:Choice>
                  <mc:Fallback>
                    <p:oleObj name="方程式" r:id="rId3" imgW="152280" imgH="215640" progId="Equation.3">
                      <p:embed/>
                      <p:pic>
                        <p:nvPicPr>
                          <p:cNvPr id="8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9483" y="3538012"/>
                            <a:ext cx="274401" cy="3831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群組 9"/>
            <p:cNvGrpSpPr/>
            <p:nvPr/>
          </p:nvGrpSpPr>
          <p:grpSpPr>
            <a:xfrm>
              <a:off x="1456763" y="5895047"/>
              <a:ext cx="317234" cy="383104"/>
              <a:chOff x="2263870" y="4021266"/>
              <a:chExt cx="317234" cy="38310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263870" y="4089974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6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83948" y="4021266"/>
              <a:ext cx="297156" cy="383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1" name="方程式" r:id="rId5" imgW="164880" imgH="215640" progId="Equation.3">
                      <p:embed/>
                    </p:oleObj>
                  </mc:Choice>
                  <mc:Fallback>
                    <p:oleObj name="方程式" r:id="rId5" imgW="164880" imgH="215640" progId="Equation.3">
                      <p:embed/>
                      <p:pic>
                        <p:nvPicPr>
                          <p:cNvPr id="8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3948" y="4021266"/>
                            <a:ext cx="297156" cy="383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文字方塊 10"/>
            <p:cNvSpPr txBox="1"/>
            <p:nvPr/>
          </p:nvSpPr>
          <p:spPr>
            <a:xfrm>
              <a:off x="1728860" y="5735182"/>
              <a:ext cx="1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2687405" y="5886570"/>
              <a:ext cx="351719" cy="405484"/>
              <a:chOff x="2257778" y="5192060"/>
              <a:chExt cx="351719" cy="4054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257778" y="5273306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4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66830" y="5192060"/>
              <a:ext cx="342667" cy="405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2" name="方程式" r:id="rId7" imgW="190440" imgH="228600" progId="Equation.3">
                      <p:embed/>
                    </p:oleObj>
                  </mc:Choice>
                  <mc:Fallback>
                    <p:oleObj name="方程式" r:id="rId7" imgW="190440" imgH="228600" progId="Equation.3">
                      <p:embed/>
                      <p:pic>
                        <p:nvPicPr>
                          <p:cNvPr id="8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6830" y="5192060"/>
                            <a:ext cx="342667" cy="4054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" name="橢圓 18"/>
          <p:cNvSpPr/>
          <p:nvPr/>
        </p:nvSpPr>
        <p:spPr>
          <a:xfrm>
            <a:off x="5979881" y="4517019"/>
            <a:ext cx="484116" cy="4761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095191" y="4484196"/>
            <a:ext cx="484116" cy="4761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6207937" y="5019999"/>
            <a:ext cx="341060" cy="6496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20" idx="4"/>
          </p:cNvCxnSpPr>
          <p:nvPr/>
        </p:nvCxnSpPr>
        <p:spPr>
          <a:xfrm flipH="1" flipV="1">
            <a:off x="7337249" y="4960343"/>
            <a:ext cx="437011" cy="7257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19" idx="4"/>
          </p:cNvCxnSpPr>
          <p:nvPr/>
        </p:nvCxnSpPr>
        <p:spPr>
          <a:xfrm flipH="1" flipV="1">
            <a:off x="6221939" y="4993166"/>
            <a:ext cx="1571012" cy="7452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8" idx="0"/>
            <a:endCxn id="19" idx="4"/>
          </p:cNvCxnSpPr>
          <p:nvPr/>
        </p:nvCxnSpPr>
        <p:spPr>
          <a:xfrm flipV="1">
            <a:off x="5829434" y="4993166"/>
            <a:ext cx="392505" cy="6078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6" idx="0"/>
            <a:endCxn id="20" idx="4"/>
          </p:cNvCxnSpPr>
          <p:nvPr/>
        </p:nvCxnSpPr>
        <p:spPr>
          <a:xfrm flipV="1">
            <a:off x="6551087" y="4960343"/>
            <a:ext cx="786162" cy="640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5959178" y="3355605"/>
            <a:ext cx="484116" cy="4761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084687" y="3373989"/>
            <a:ext cx="484116" cy="4761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961583" y="2103257"/>
            <a:ext cx="484116" cy="4761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7075538" y="2089028"/>
            <a:ext cx="484116" cy="4761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>
            <a:stCxn id="26" idx="0"/>
            <a:endCxn id="28" idx="4"/>
          </p:cNvCxnSpPr>
          <p:nvPr/>
        </p:nvCxnSpPr>
        <p:spPr>
          <a:xfrm flipV="1">
            <a:off x="6201236" y="2579404"/>
            <a:ext cx="2405" cy="776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27" idx="0"/>
            <a:endCxn id="28" idx="4"/>
          </p:cNvCxnSpPr>
          <p:nvPr/>
        </p:nvCxnSpPr>
        <p:spPr>
          <a:xfrm flipH="1" flipV="1">
            <a:off x="6203641" y="2579404"/>
            <a:ext cx="1123104" cy="794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27" idx="0"/>
            <a:endCxn id="29" idx="4"/>
          </p:cNvCxnSpPr>
          <p:nvPr/>
        </p:nvCxnSpPr>
        <p:spPr>
          <a:xfrm flipH="1" flipV="1">
            <a:off x="7317596" y="2565175"/>
            <a:ext cx="9149" cy="8088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26" idx="0"/>
            <a:endCxn id="29" idx="4"/>
          </p:cNvCxnSpPr>
          <p:nvPr/>
        </p:nvCxnSpPr>
        <p:spPr>
          <a:xfrm flipV="1">
            <a:off x="6201236" y="2565175"/>
            <a:ext cx="1116360" cy="790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5529763" y="6217404"/>
            <a:ext cx="247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</a:t>
            </a:r>
            <a:endParaRPr lang="zh-TW" altLang="en-US" sz="2800" dirty="0"/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6203641" y="1704918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326745" y="1690689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36"/>
          <p:cNvGrpSpPr/>
          <p:nvPr/>
        </p:nvGrpSpPr>
        <p:grpSpPr>
          <a:xfrm>
            <a:off x="628650" y="2893253"/>
            <a:ext cx="4495802" cy="3854835"/>
            <a:chOff x="361950" y="2795203"/>
            <a:chExt cx="4495802" cy="3854835"/>
          </a:xfrm>
        </p:grpSpPr>
        <p:sp>
          <p:nvSpPr>
            <p:cNvPr id="38" name="矩形 37"/>
            <p:cNvSpPr/>
            <p:nvPr/>
          </p:nvSpPr>
          <p:spPr>
            <a:xfrm rot="5400000">
              <a:off x="2252363" y="2404343"/>
              <a:ext cx="714976" cy="4495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2195397" y="2432167"/>
              <a:ext cx="714976" cy="201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2331114" y="4469637"/>
              <a:ext cx="491526" cy="2564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1351533" y="3162509"/>
              <a:ext cx="2474555" cy="2765327"/>
              <a:chOff x="1091509" y="3383234"/>
              <a:chExt cx="2474555" cy="2765327"/>
            </a:xfrm>
          </p:grpSpPr>
          <p:sp>
            <p:nvSpPr>
              <p:cNvPr id="57" name="橢圓 56"/>
              <p:cNvSpPr/>
              <p:nvPr/>
            </p:nvSpPr>
            <p:spPr>
              <a:xfrm>
                <a:off x="1091509" y="4646168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58" name="群組 57"/>
              <p:cNvGrpSpPr/>
              <p:nvPr/>
            </p:nvGrpSpPr>
            <p:grpSpPr>
              <a:xfrm>
                <a:off x="1211127" y="5591689"/>
                <a:ext cx="2283266" cy="556872"/>
                <a:chOff x="755858" y="5735182"/>
                <a:chExt cx="2283266" cy="556872"/>
              </a:xfrm>
            </p:grpSpPr>
            <p:grpSp>
              <p:nvGrpSpPr>
                <p:cNvPr id="78" name="群組 77"/>
                <p:cNvGrpSpPr/>
                <p:nvPr/>
              </p:nvGrpSpPr>
              <p:grpSpPr>
                <a:xfrm>
                  <a:off x="755858" y="5895047"/>
                  <a:ext cx="289125" cy="383103"/>
                  <a:chOff x="2268775" y="3538012"/>
                  <a:chExt cx="289125" cy="383103"/>
                </a:xfrm>
              </p:grpSpPr>
              <p:sp>
                <p:nvSpPr>
                  <p:cNvPr id="86" name="矩形 85"/>
                  <p:cNvSpPr/>
                  <p:nvPr/>
                </p:nvSpPr>
                <p:spPr>
                  <a:xfrm>
                    <a:off x="2268775" y="3617002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87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79483" y="3538012"/>
                  <a:ext cx="274401" cy="38310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93" name="方程式" r:id="rId9" imgW="152280" imgH="215640" progId="Equation.3">
                          <p:embed/>
                        </p:oleObj>
                      </mc:Choice>
                      <mc:Fallback>
                        <p:oleObj name="方程式" r:id="rId9" imgW="152280" imgH="215640" progId="Equation.3">
                          <p:embed/>
                          <p:pic>
                            <p:nvPicPr>
                              <p:cNvPr id="42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79483" y="3538012"/>
                                <a:ext cx="274401" cy="38310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1456763" y="5895047"/>
                  <a:ext cx="317234" cy="383104"/>
                  <a:chOff x="2263870" y="4021266"/>
                  <a:chExt cx="317234" cy="383104"/>
                </a:xfrm>
              </p:grpSpPr>
              <p:sp>
                <p:nvSpPr>
                  <p:cNvPr id="84" name="矩形 83"/>
                  <p:cNvSpPr/>
                  <p:nvPr/>
                </p:nvSpPr>
                <p:spPr>
                  <a:xfrm>
                    <a:off x="2263870" y="4089974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85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83948" y="4021266"/>
                  <a:ext cx="297156" cy="3831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94" name="方程式" r:id="rId10" imgW="164880" imgH="215640" progId="Equation.3">
                          <p:embed/>
                        </p:oleObj>
                      </mc:Choice>
                      <mc:Fallback>
                        <p:oleObj name="方程式" r:id="rId10" imgW="164880" imgH="215640" progId="Equation.3">
                          <p:embed/>
                          <p:pic>
                            <p:nvPicPr>
                              <p:cNvPr id="40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83948" y="4021266"/>
                                <a:ext cx="297156" cy="38310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80" name="文字方塊 79"/>
                <p:cNvSpPr txBox="1"/>
                <p:nvPr/>
              </p:nvSpPr>
              <p:spPr>
                <a:xfrm>
                  <a:off x="1728860" y="5735182"/>
                  <a:ext cx="10613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  <p:grpSp>
              <p:nvGrpSpPr>
                <p:cNvPr id="81" name="群組 80"/>
                <p:cNvGrpSpPr/>
                <p:nvPr/>
              </p:nvGrpSpPr>
              <p:grpSpPr>
                <a:xfrm>
                  <a:off x="2687405" y="5886570"/>
                  <a:ext cx="351719" cy="405484"/>
                  <a:chOff x="2257778" y="5192060"/>
                  <a:chExt cx="351719" cy="405484"/>
                </a:xfrm>
              </p:grpSpPr>
              <p:sp>
                <p:nvSpPr>
                  <p:cNvPr id="82" name="矩形 81"/>
                  <p:cNvSpPr/>
                  <p:nvPr/>
                </p:nvSpPr>
                <p:spPr>
                  <a:xfrm>
                    <a:off x="2257778" y="5273306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83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66830" y="5192060"/>
                  <a:ext cx="342667" cy="40548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95" name="方程式" r:id="rId11" imgW="190440" imgH="228600" progId="Equation.3">
                          <p:embed/>
                        </p:oleObj>
                      </mc:Choice>
                      <mc:Fallback>
                        <p:oleObj name="方程式" r:id="rId11" imgW="190440" imgH="228600" progId="Equation.3">
                          <p:embed/>
                          <p:pic>
                            <p:nvPicPr>
                              <p:cNvPr id="38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66830" y="5192060"/>
                                <a:ext cx="342667" cy="40548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9" name="橢圓 58"/>
              <p:cNvSpPr/>
              <p:nvPr/>
            </p:nvSpPr>
            <p:spPr>
              <a:xfrm>
                <a:off x="1836539" y="4666527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橢圓 59"/>
              <p:cNvSpPr/>
              <p:nvPr/>
            </p:nvSpPr>
            <p:spPr>
              <a:xfrm>
                <a:off x="3081948" y="4653966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186531" y="4544968"/>
                <a:ext cx="1061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62" name="橢圓 61"/>
              <p:cNvSpPr/>
              <p:nvPr/>
            </p:nvSpPr>
            <p:spPr>
              <a:xfrm>
                <a:off x="1513734" y="3397463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橢圓 62"/>
              <p:cNvSpPr/>
              <p:nvPr/>
            </p:nvSpPr>
            <p:spPr>
              <a:xfrm>
                <a:off x="2627689" y="3383234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4" name="直線單箭頭接點 63"/>
              <p:cNvCxnSpPr>
                <a:endCxn id="57" idx="4"/>
              </p:cNvCxnSpPr>
              <p:nvPr/>
            </p:nvCxnSpPr>
            <p:spPr>
              <a:xfrm flipV="1">
                <a:off x="1333567" y="5122315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/>
              <p:nvPr/>
            </p:nvCxnSpPr>
            <p:spPr>
              <a:xfrm flipV="1">
                <a:off x="2078597" y="5112033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/>
              <p:nvPr/>
            </p:nvCxnSpPr>
            <p:spPr>
              <a:xfrm flipV="1">
                <a:off x="3303861" y="5128445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單箭頭接點 66"/>
              <p:cNvCxnSpPr>
                <a:endCxn id="59" idx="4"/>
              </p:cNvCxnSpPr>
              <p:nvPr/>
            </p:nvCxnSpPr>
            <p:spPr>
              <a:xfrm flipH="1" flipV="1">
                <a:off x="2078597" y="5142674"/>
                <a:ext cx="1164518" cy="6878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H="1" flipV="1">
                <a:off x="1349851" y="5128445"/>
                <a:ext cx="1951605" cy="7327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>
                <a:endCxn id="59" idx="4"/>
              </p:cNvCxnSpPr>
              <p:nvPr/>
            </p:nvCxnSpPr>
            <p:spPr>
              <a:xfrm flipV="1">
                <a:off x="1337430" y="5142674"/>
                <a:ext cx="741167" cy="7310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>
                <a:endCxn id="60" idx="4"/>
              </p:cNvCxnSpPr>
              <p:nvPr/>
            </p:nvCxnSpPr>
            <p:spPr>
              <a:xfrm flipV="1">
                <a:off x="2071100" y="5130113"/>
                <a:ext cx="1252906" cy="7133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單箭頭接點 70"/>
              <p:cNvCxnSpPr>
                <a:endCxn id="57" idx="4"/>
              </p:cNvCxnSpPr>
              <p:nvPr/>
            </p:nvCxnSpPr>
            <p:spPr>
              <a:xfrm flipH="1" flipV="1">
                <a:off x="1333567" y="5122315"/>
                <a:ext cx="664283" cy="7211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單箭頭接點 71"/>
              <p:cNvCxnSpPr>
                <a:stCxn id="57" idx="0"/>
                <a:endCxn id="62" idx="4"/>
              </p:cNvCxnSpPr>
              <p:nvPr/>
            </p:nvCxnSpPr>
            <p:spPr>
              <a:xfrm flipV="1">
                <a:off x="1333567" y="3873610"/>
                <a:ext cx="422225" cy="7725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單箭頭接點 72"/>
              <p:cNvCxnSpPr>
                <a:stCxn id="59" idx="0"/>
                <a:endCxn id="62" idx="4"/>
              </p:cNvCxnSpPr>
              <p:nvPr/>
            </p:nvCxnSpPr>
            <p:spPr>
              <a:xfrm flipH="1" flipV="1">
                <a:off x="1755792" y="3873610"/>
                <a:ext cx="322805" cy="7929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>
                <a:stCxn id="60" idx="0"/>
                <a:endCxn id="62" idx="4"/>
              </p:cNvCxnSpPr>
              <p:nvPr/>
            </p:nvCxnSpPr>
            <p:spPr>
              <a:xfrm flipH="1" flipV="1">
                <a:off x="1755792" y="3873610"/>
                <a:ext cx="1568214" cy="7803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/>
              <p:cNvCxnSpPr>
                <a:stCxn id="60" idx="0"/>
                <a:endCxn id="63" idx="4"/>
              </p:cNvCxnSpPr>
              <p:nvPr/>
            </p:nvCxnSpPr>
            <p:spPr>
              <a:xfrm flipH="1" flipV="1">
                <a:off x="2869747" y="3859381"/>
                <a:ext cx="454259" cy="7945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/>
              <p:cNvCxnSpPr>
                <a:stCxn id="59" idx="0"/>
                <a:endCxn id="63" idx="4"/>
              </p:cNvCxnSpPr>
              <p:nvPr/>
            </p:nvCxnSpPr>
            <p:spPr>
              <a:xfrm flipV="1">
                <a:off x="2078597" y="3859381"/>
                <a:ext cx="791150" cy="8071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單箭頭接點 76"/>
              <p:cNvCxnSpPr>
                <a:stCxn id="57" idx="0"/>
                <a:endCxn id="63" idx="4"/>
              </p:cNvCxnSpPr>
              <p:nvPr/>
            </p:nvCxnSpPr>
            <p:spPr>
              <a:xfrm flipV="1">
                <a:off x="1333567" y="3859381"/>
                <a:ext cx="1536180" cy="7867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字方塊 41"/>
            <p:cNvSpPr txBox="1"/>
            <p:nvPr/>
          </p:nvSpPr>
          <p:spPr>
            <a:xfrm>
              <a:off x="1276935" y="6126818"/>
              <a:ext cx="2477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Shallow</a:t>
              </a:r>
              <a:endParaRPr lang="zh-TW" altLang="en-US" sz="2800" dirty="0"/>
            </a:p>
          </p:txBody>
        </p:sp>
        <p:cxnSp>
          <p:nvCxnSpPr>
            <p:cNvPr id="43" name="直線單箭頭接點 42"/>
            <p:cNvCxnSpPr/>
            <p:nvPr/>
          </p:nvCxnSpPr>
          <p:spPr>
            <a:xfrm flipV="1">
              <a:off x="2022770" y="2826808"/>
              <a:ext cx="8602" cy="397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 flipV="1">
              <a:off x="3151277" y="2795203"/>
              <a:ext cx="8602" cy="397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橢圓 44"/>
            <p:cNvSpPr/>
            <p:nvPr/>
          </p:nvSpPr>
          <p:spPr>
            <a:xfrm>
              <a:off x="533220" y="4405331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4195437" y="4450170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7" name="直線單箭頭接點 46"/>
            <p:cNvCxnSpPr>
              <a:endCxn id="46" idx="3"/>
            </p:cNvCxnSpPr>
            <p:nvPr/>
          </p:nvCxnSpPr>
          <p:spPr>
            <a:xfrm flipV="1">
              <a:off x="3541139" y="4856587"/>
              <a:ext cx="725195" cy="8310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endCxn id="45" idx="4"/>
            </p:cNvCxnSpPr>
            <p:nvPr/>
          </p:nvCxnSpPr>
          <p:spPr>
            <a:xfrm flipH="1" flipV="1">
              <a:off x="775278" y="4881478"/>
              <a:ext cx="2819573" cy="8062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endCxn id="46" idx="3"/>
            </p:cNvCxnSpPr>
            <p:nvPr/>
          </p:nvCxnSpPr>
          <p:spPr>
            <a:xfrm flipV="1">
              <a:off x="2346118" y="4856587"/>
              <a:ext cx="1920216" cy="795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>
              <a:endCxn id="45" idx="4"/>
            </p:cNvCxnSpPr>
            <p:nvPr/>
          </p:nvCxnSpPr>
          <p:spPr>
            <a:xfrm flipH="1" flipV="1">
              <a:off x="775278" y="4881478"/>
              <a:ext cx="1565332" cy="79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>
              <a:endCxn id="46" idx="3"/>
            </p:cNvCxnSpPr>
            <p:nvPr/>
          </p:nvCxnSpPr>
          <p:spPr>
            <a:xfrm flipV="1">
              <a:off x="1577134" y="4856587"/>
              <a:ext cx="2689200" cy="795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endCxn id="45" idx="4"/>
            </p:cNvCxnSpPr>
            <p:nvPr/>
          </p:nvCxnSpPr>
          <p:spPr>
            <a:xfrm flipH="1" flipV="1">
              <a:off x="775278" y="4881478"/>
              <a:ext cx="803632" cy="7589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>
              <a:stCxn id="46" idx="0"/>
            </p:cNvCxnSpPr>
            <p:nvPr/>
          </p:nvCxnSpPr>
          <p:spPr>
            <a:xfrm flipH="1" flipV="1">
              <a:off x="3222223" y="3701326"/>
              <a:ext cx="1215272" cy="748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46" idx="0"/>
            </p:cNvCxnSpPr>
            <p:nvPr/>
          </p:nvCxnSpPr>
          <p:spPr>
            <a:xfrm flipH="1" flipV="1">
              <a:off x="2117281" y="3675932"/>
              <a:ext cx="2320214" cy="7742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endCxn id="63" idx="4"/>
            </p:cNvCxnSpPr>
            <p:nvPr/>
          </p:nvCxnSpPr>
          <p:spPr>
            <a:xfrm flipV="1">
              <a:off x="856319" y="3638656"/>
              <a:ext cx="2273452" cy="8115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stCxn id="45" idx="0"/>
            </p:cNvCxnSpPr>
            <p:nvPr/>
          </p:nvCxnSpPr>
          <p:spPr>
            <a:xfrm flipV="1">
              <a:off x="775278" y="3679127"/>
              <a:ext cx="1189281" cy="726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直線單箭頭接點 87"/>
          <p:cNvCxnSpPr/>
          <p:nvPr/>
        </p:nvCxnSpPr>
        <p:spPr>
          <a:xfrm flipV="1">
            <a:off x="6201236" y="3759433"/>
            <a:ext cx="2405" cy="776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H="1" flipV="1">
            <a:off x="6203641" y="3759433"/>
            <a:ext cx="1123104" cy="794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 flipH="1" flipV="1">
            <a:off x="7317596" y="3745204"/>
            <a:ext cx="9149" cy="8088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201236" y="3745204"/>
            <a:ext cx="1116360" cy="790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/>
          <p:cNvSpPr txBox="1"/>
          <p:nvPr/>
        </p:nvSpPr>
        <p:spPr>
          <a:xfrm>
            <a:off x="2393091" y="4194171"/>
            <a:ext cx="520984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Which one is better?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1547763" y="1833540"/>
            <a:ext cx="2969919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same number of parameters</a:t>
            </a:r>
            <a:endParaRPr lang="zh-TW" altLang="en-US" sz="2800" dirty="0"/>
          </a:p>
        </p:txBody>
      </p:sp>
      <p:sp>
        <p:nvSpPr>
          <p:cNvPr id="94" name="左-右雙向箭號 42"/>
          <p:cNvSpPr/>
          <p:nvPr/>
        </p:nvSpPr>
        <p:spPr>
          <a:xfrm rot="20486886">
            <a:off x="4093453" y="2937559"/>
            <a:ext cx="1533838" cy="67257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zh-TW" altLang="en-US" dirty="0"/>
              <a:t>深度學習是不是過譽了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 in the previous lecture: </a:t>
            </a:r>
          </a:p>
          <a:p>
            <a:pPr lvl="1"/>
            <a:r>
              <a:rPr lang="en-US" altLang="zh-TW" dirty="0">
                <a:hlinkClick r:id="rId2"/>
              </a:rPr>
              <a:t>http://speech.ee.ntu.edu.tw/~tlkagk/courses/MLDS_2015_2/Lecture/Brief%20ML%20(v2).ecm.mp4/index.html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https://www.youtube.com/watch?v=XsC9byQkUH8</a:t>
            </a:r>
            <a:endParaRPr lang="zh-TW" altLang="en-US" dirty="0"/>
          </a:p>
          <a:p>
            <a:r>
              <a:rPr lang="en-US" altLang="zh-TW" dirty="0"/>
              <a:t>For some kinds of functions, deep structure can represent the them with less parameters</a:t>
            </a:r>
          </a:p>
          <a:p>
            <a:pPr lvl="1"/>
            <a:r>
              <a:rPr lang="en-US" altLang="zh-TW" dirty="0"/>
              <a:t>Shallow network is more likely to memorize the training data (overfitting)</a:t>
            </a:r>
          </a:p>
          <a:p>
            <a:pPr lvl="1"/>
            <a:r>
              <a:rPr lang="en-US" altLang="zh-TW" dirty="0"/>
              <a:t>We use deep learning because we don’t have sufficient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25722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Adam </a:t>
            </a:r>
            <a:r>
              <a:rPr lang="zh-TW" altLang="en-US" dirty="0"/>
              <a:t>是不是過譽了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Usually Adam is the default optimization strategy. </a:t>
            </a:r>
          </a:p>
          <a:p>
            <a:r>
              <a:rPr lang="en-US" altLang="zh-TW" dirty="0"/>
              <a:t>Adam harms the performance when training GAN. https://arxiv.org/pdf/1701.07875.pdf</a:t>
            </a:r>
            <a:endParaRPr lang="zh-TW" altLang="en-US" dirty="0"/>
          </a:p>
        </p:txBody>
      </p:sp>
      <p:pic>
        <p:nvPicPr>
          <p:cNvPr id="17410" name="Picture 2" descr="「Adam 流言終結者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20" y="3468414"/>
            <a:ext cx="5578365" cy="308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22483" y="4001294"/>
            <a:ext cx="115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FF00"/>
                </a:solidFill>
              </a:rPr>
              <a:t>Adam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01146" y="4001293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  <a:latin typeface="Arial" panose="020B0604020202020204" pitchFamily="34" charset="0"/>
              </a:rPr>
              <a:t>Jamie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加簽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82567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等一下助教會公告作業 </a:t>
            </a:r>
            <a:r>
              <a:rPr lang="en-US" altLang="zh-TW" dirty="0"/>
              <a:t>0 </a:t>
            </a:r>
            <a:r>
              <a:rPr lang="zh-TW" altLang="en-US" dirty="0"/>
              <a:t>，週日</a:t>
            </a:r>
            <a:r>
              <a:rPr lang="en-US" altLang="zh-TW" dirty="0"/>
              <a:t>(02/26)</a:t>
            </a:r>
            <a:r>
              <a:rPr lang="zh-TW" altLang="en-US" dirty="0"/>
              <a:t>中午 </a:t>
            </a:r>
            <a:r>
              <a:rPr lang="en-US" altLang="zh-TW" dirty="0"/>
              <a:t>12:00</a:t>
            </a:r>
            <a:r>
              <a:rPr lang="zh-TW" altLang="en-US" dirty="0"/>
              <a:t> 前完成</a:t>
            </a:r>
            <a:endParaRPr lang="en-US" altLang="zh-TW" dirty="0"/>
          </a:p>
          <a:p>
            <a:pPr lvl="1"/>
            <a:r>
              <a:rPr lang="zh-TW" altLang="en-US" sz="2800" dirty="0"/>
              <a:t>作業零是一個簡單的機器學習題目</a:t>
            </a:r>
            <a:endParaRPr lang="en-US" altLang="zh-TW" sz="2800" dirty="0"/>
          </a:p>
          <a:p>
            <a:pPr lvl="2"/>
            <a:r>
              <a:rPr lang="zh-TW" altLang="en-US" sz="2800" dirty="0"/>
              <a:t>可以用任何機器學習方法完成，只要達到要求的正確率就行</a:t>
            </a:r>
            <a:endParaRPr lang="en-US" altLang="zh-TW" sz="2800" dirty="0"/>
          </a:p>
          <a:p>
            <a:pPr lvl="2"/>
            <a:r>
              <a:rPr lang="zh-TW" altLang="en-US" sz="2800" dirty="0"/>
              <a:t>助教不會改作業零的程式，所以</a:t>
            </a:r>
            <a:r>
              <a:rPr lang="zh-TW" altLang="en-US" sz="2800" dirty="0">
                <a:solidFill>
                  <a:srgbClr val="FF0000"/>
                </a:solidFill>
              </a:rPr>
              <a:t>不限套件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/>
              <a:t>完成作業 </a:t>
            </a:r>
            <a:r>
              <a:rPr lang="en-US" altLang="zh-TW" sz="2800" dirty="0"/>
              <a:t>0 </a:t>
            </a:r>
            <a:r>
              <a:rPr lang="zh-TW" altLang="en-US" sz="2800" dirty="0"/>
              <a:t>後，助教會公告授權碼取得方式</a:t>
            </a:r>
            <a:endParaRPr lang="en-US" altLang="zh-TW" sz="2800" dirty="0"/>
          </a:p>
          <a:p>
            <a:pPr lvl="1"/>
            <a:r>
              <a:rPr lang="zh-TW" altLang="en-US" sz="2800" dirty="0">
                <a:solidFill>
                  <a:srgbClr val="FF0000"/>
                </a:solidFill>
              </a:rPr>
              <a:t>以個人為單位完成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zh-TW" altLang="en-US" dirty="0"/>
              <a:t>本課程預計加簽大約 </a:t>
            </a:r>
            <a:r>
              <a:rPr lang="en-US" altLang="zh-TW" dirty="0"/>
              <a:t>100 </a:t>
            </a:r>
            <a:r>
              <a:rPr lang="zh-TW" altLang="en-US" dirty="0"/>
              <a:t>人</a:t>
            </a:r>
            <a:endParaRPr lang="en-US" altLang="zh-TW" dirty="0"/>
          </a:p>
          <a:p>
            <a:r>
              <a:rPr lang="zh-TW" altLang="en-US" dirty="0"/>
              <a:t>如果完成作業零人數超過預計加簽人數，依照以下條件排序</a:t>
            </a:r>
            <a:endParaRPr lang="en-US" altLang="zh-TW" dirty="0"/>
          </a:p>
          <a:p>
            <a:pPr lvl="1"/>
            <a:r>
              <a:rPr lang="zh-TW" altLang="en-US" sz="2800" dirty="0"/>
              <a:t>修越多和機器學習相關的課程且成績越好的同學就越優先 </a:t>
            </a:r>
            <a:endParaRPr lang="en-US" altLang="zh-TW" sz="2800" dirty="0"/>
          </a:p>
          <a:p>
            <a:pPr lvl="1"/>
            <a:r>
              <a:rPr lang="zh-TW" altLang="en-US" sz="2800" dirty="0"/>
              <a:t>相關程度由授課教師認定</a:t>
            </a:r>
            <a:endParaRPr lang="en-US" altLang="zh-TW" sz="2800" dirty="0"/>
          </a:p>
          <a:p>
            <a:r>
              <a:rPr lang="zh-TW" altLang="en-US" dirty="0"/>
              <a:t>如已經組好隊，隊伍中有兩人加簽，則加簽剩餘的同學</a:t>
            </a:r>
            <a:endParaRPr lang="en-US" altLang="zh-TW" dirty="0"/>
          </a:p>
          <a:p>
            <a:r>
              <a:rPr lang="zh-TW" altLang="en-US" dirty="0"/>
              <a:t>這門課下一個學期還會再開，如果有必須這學期修到這門課的理由，請寄信給老師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7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作業二</a:t>
            </a:r>
          </a:p>
        </p:txBody>
      </p:sp>
      <p:sp>
        <p:nvSpPr>
          <p:cNvPr id="4" name="矩形 3"/>
          <p:cNvSpPr/>
          <p:nvPr/>
        </p:nvSpPr>
        <p:spPr>
          <a:xfrm>
            <a:off x="370081" y="3467353"/>
            <a:ext cx="1273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楊棋宇</a:t>
            </a:r>
          </a:p>
        </p:txBody>
      </p:sp>
      <p:sp>
        <p:nvSpPr>
          <p:cNvPr id="5" name="矩形 4"/>
          <p:cNvSpPr/>
          <p:nvPr/>
        </p:nvSpPr>
        <p:spPr>
          <a:xfrm>
            <a:off x="4555663" y="207111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陳鴻佑</a:t>
            </a:r>
          </a:p>
        </p:txBody>
      </p:sp>
      <p:sp>
        <p:nvSpPr>
          <p:cNvPr id="6" name="矩形 5"/>
          <p:cNvSpPr/>
          <p:nvPr/>
        </p:nvSpPr>
        <p:spPr>
          <a:xfrm>
            <a:off x="7551054" y="357773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戴敬倫</a:t>
            </a:r>
          </a:p>
        </p:txBody>
      </p:sp>
      <p:sp>
        <p:nvSpPr>
          <p:cNvPr id="8" name="矩形 7"/>
          <p:cNvSpPr/>
          <p:nvPr/>
        </p:nvSpPr>
        <p:spPr>
          <a:xfrm>
            <a:off x="7551054" y="604926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施順耀</a:t>
            </a:r>
          </a:p>
        </p:txBody>
      </p:sp>
      <p:sp>
        <p:nvSpPr>
          <p:cNvPr id="9" name="矩形 8"/>
          <p:cNvSpPr/>
          <p:nvPr/>
        </p:nvSpPr>
        <p:spPr>
          <a:xfrm>
            <a:off x="370081" y="60182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莊舜博</a:t>
            </a:r>
          </a:p>
        </p:txBody>
      </p:sp>
      <p:pic>
        <p:nvPicPr>
          <p:cNvPr id="14338" name="Picture 2" descr="https://scontent-tpe1-1.xx.fbcdn.net/v/t1.0-1/15439851_10211832926245267_3011973023664595038_n.jpg?oh=f641ca1f4e630c5b5fc114951785265f&amp;oe=592D8D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72" y="1590612"/>
            <a:ext cx="2399961" cy="23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may contain: 1 person, drink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72" y="4148756"/>
            <a:ext cx="2392721" cy="23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may contain: 1 person, smi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28" y="27807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o automatic alt text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33" y="177773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may contain: 1 pers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33" y="424926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4535968" y="510283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袁培傑</a:t>
            </a:r>
          </a:p>
        </p:txBody>
      </p:sp>
      <p:pic>
        <p:nvPicPr>
          <p:cNvPr id="17" name="Picture 6" descr="Image may contain: 1 pers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68" y="3194676"/>
            <a:ext cx="1908160" cy="19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作業三</a:t>
            </a:r>
          </a:p>
        </p:txBody>
      </p:sp>
      <p:sp>
        <p:nvSpPr>
          <p:cNvPr id="4" name="矩形 3"/>
          <p:cNvSpPr/>
          <p:nvPr/>
        </p:nvSpPr>
        <p:spPr>
          <a:xfrm>
            <a:off x="3953218" y="2243550"/>
            <a:ext cx="1363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曾柏翔</a:t>
            </a:r>
          </a:p>
        </p:txBody>
      </p:sp>
      <p:sp>
        <p:nvSpPr>
          <p:cNvPr id="5" name="矩形 4"/>
          <p:cNvSpPr/>
          <p:nvPr/>
        </p:nvSpPr>
        <p:spPr>
          <a:xfrm>
            <a:off x="32136" y="306617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樊恩宇</a:t>
            </a:r>
          </a:p>
        </p:txBody>
      </p:sp>
      <p:sp>
        <p:nvSpPr>
          <p:cNvPr id="7" name="矩形 6"/>
          <p:cNvSpPr/>
          <p:nvPr/>
        </p:nvSpPr>
        <p:spPr>
          <a:xfrm>
            <a:off x="3164340" y="586731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黃淞楓</a:t>
            </a:r>
          </a:p>
        </p:txBody>
      </p:sp>
      <p:sp>
        <p:nvSpPr>
          <p:cNvPr id="8" name="矩形 7"/>
          <p:cNvSpPr/>
          <p:nvPr/>
        </p:nvSpPr>
        <p:spPr>
          <a:xfrm>
            <a:off x="1527988" y="461903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段逸林</a:t>
            </a:r>
          </a:p>
        </p:txBody>
      </p:sp>
      <p:pic>
        <p:nvPicPr>
          <p:cNvPr id="16386" name="Picture 2" descr="Image may contain: 2 people, people smiling,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98" y="535111"/>
            <a:ext cx="2627142" cy="26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may contain: 1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8" y="1618212"/>
            <a:ext cx="1980000" cy="19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content-tpe1-1.xx.fbcdn.net/v/t1.0-1/1459868_522192194542967_934893603_n.jpg?oh=2c1d3efd1f329020af886acb32fe1d76&amp;oe=5936F9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14" y="3162253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may contain: 1 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220117"/>
            <a:ext cx="2149045" cy="21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915769" y="57818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陳尚甫</a:t>
            </a:r>
          </a:p>
        </p:txBody>
      </p:sp>
      <p:pic>
        <p:nvPicPr>
          <p:cNvPr id="14" name="Picture 8" descr="Image may contain: 1 person, smi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66" y="3563200"/>
            <a:ext cx="2181487" cy="21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作業四</a:t>
            </a:r>
          </a:p>
        </p:txBody>
      </p:sp>
      <p:sp>
        <p:nvSpPr>
          <p:cNvPr id="4" name="矩形 3"/>
          <p:cNvSpPr/>
          <p:nvPr/>
        </p:nvSpPr>
        <p:spPr>
          <a:xfrm>
            <a:off x="174296" y="3016252"/>
            <a:ext cx="1446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施順耀</a:t>
            </a:r>
          </a:p>
        </p:txBody>
      </p:sp>
      <p:sp>
        <p:nvSpPr>
          <p:cNvPr id="5" name="矩形 4"/>
          <p:cNvSpPr/>
          <p:nvPr/>
        </p:nvSpPr>
        <p:spPr>
          <a:xfrm>
            <a:off x="4358185" y="579162"/>
            <a:ext cx="5808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李致緯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8342" y="4414939"/>
            <a:ext cx="132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段逸林</a:t>
            </a:r>
          </a:p>
        </p:txBody>
      </p:sp>
      <p:sp>
        <p:nvSpPr>
          <p:cNvPr id="7" name="矩形 6"/>
          <p:cNvSpPr/>
          <p:nvPr/>
        </p:nvSpPr>
        <p:spPr>
          <a:xfrm>
            <a:off x="3354923" y="5465002"/>
            <a:ext cx="1388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吳彥諶</a:t>
            </a:r>
          </a:p>
        </p:txBody>
      </p:sp>
      <p:sp>
        <p:nvSpPr>
          <p:cNvPr id="8" name="矩形 7"/>
          <p:cNvSpPr/>
          <p:nvPr/>
        </p:nvSpPr>
        <p:spPr>
          <a:xfrm>
            <a:off x="6903616" y="5822638"/>
            <a:ext cx="130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蘇上育</a:t>
            </a:r>
          </a:p>
        </p:txBody>
      </p:sp>
      <p:pic>
        <p:nvPicPr>
          <p:cNvPr id="15362" name="Picture 2" descr="Image may contain: one or more people and out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63" y="282264"/>
            <a:ext cx="2373374" cy="23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may contain: 1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5" y="169068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-tpe1-1.xx.fbcdn.net/v/t1.0-1/1459868_522192194542967_934893603_n.jpg?oh=2c1d3efd1f329020af886acb32fe1d76&amp;oe=5936F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63" y="306500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may contain: 1 person, smiling, sunglasses, sky and out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5002"/>
            <a:ext cx="2023220" cy="20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may contain: 2 people, people sitting and sho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57" y="3020647"/>
            <a:ext cx="2101493" cy="28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17" y="1817226"/>
            <a:ext cx="3867582" cy="38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語音泡泡: 圓角矩形 2"/>
          <p:cNvSpPr/>
          <p:nvPr/>
        </p:nvSpPr>
        <p:spPr>
          <a:xfrm>
            <a:off x="41172" y="1231547"/>
            <a:ext cx="4392105" cy="781796"/>
          </a:xfrm>
          <a:prstGeom prst="wedgeRoundRectCallout">
            <a:avLst>
              <a:gd name="adj1" fmla="val -1450"/>
              <a:gd name="adj2" fmla="val 88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267080" y="566379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張瓊之</a:t>
            </a:r>
          </a:p>
        </p:txBody>
      </p:sp>
      <p:sp>
        <p:nvSpPr>
          <p:cNvPr id="5" name="矩形 4"/>
          <p:cNvSpPr/>
          <p:nvPr/>
        </p:nvSpPr>
        <p:spPr>
          <a:xfrm>
            <a:off x="5852672" y="57146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黃邦齊</a:t>
            </a:r>
          </a:p>
        </p:txBody>
      </p:sp>
      <p:pic>
        <p:nvPicPr>
          <p:cNvPr id="17410" name="Picture 2" descr="Image may contain: 1 person, sta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74" y="1817226"/>
            <a:ext cx="3713507" cy="3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65956" y="244055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作業零</a:t>
            </a:r>
          </a:p>
        </p:txBody>
      </p:sp>
      <p:sp>
        <p:nvSpPr>
          <p:cNvPr id="9" name="矩形 8"/>
          <p:cNvSpPr/>
          <p:nvPr/>
        </p:nvSpPr>
        <p:spPr>
          <a:xfrm>
            <a:off x="4605234" y="102165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協助處理運算資源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5" y="1315018"/>
            <a:ext cx="4250050" cy="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32106" y="5486419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宋昀蓁 </a:t>
            </a:r>
          </a:p>
        </p:txBody>
      </p:sp>
      <p:sp>
        <p:nvSpPr>
          <p:cNvPr id="5" name="矩形 4"/>
          <p:cNvSpPr/>
          <p:nvPr/>
        </p:nvSpPr>
        <p:spPr>
          <a:xfrm>
            <a:off x="5819445" y="5472629"/>
            <a:ext cx="1395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楊棋宇</a:t>
            </a:r>
          </a:p>
        </p:txBody>
      </p:sp>
      <p:pic>
        <p:nvPicPr>
          <p:cNvPr id="6" name="Picture 2" descr="https://scontent-tpe1-1.xx.fbcdn.net/v/t1.0-1/15439851_10211832926245267_3011973023664595038_n.jpg?oh=f641ca1f4e630c5b5fc114951785265f&amp;oe=592D8D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80" y="1782618"/>
            <a:ext cx="3580690" cy="35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may contain: 1 person, selfie, closeup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2" y="1782618"/>
            <a:ext cx="3580690" cy="35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637153" y="951621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期末專題</a:t>
            </a:r>
          </a:p>
        </p:txBody>
      </p:sp>
      <p:sp>
        <p:nvSpPr>
          <p:cNvPr id="9" name="矩形 8"/>
          <p:cNvSpPr/>
          <p:nvPr/>
        </p:nvSpPr>
        <p:spPr>
          <a:xfrm>
            <a:off x="5491656" y="764315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大</a:t>
            </a:r>
            <a:r>
              <a:rPr lang="zh-TW" altLang="en-US" sz="3600" dirty="0"/>
              <a:t>助教</a:t>
            </a:r>
          </a:p>
        </p:txBody>
      </p:sp>
    </p:spTree>
    <p:extLst>
      <p:ext uri="{BB962C8B-B14F-4D97-AF65-F5344CB8AC3E}">
        <p14:creationId xmlns:p14="http://schemas.microsoft.com/office/powerpoint/2010/main" val="1965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3290</TotalTime>
  <Words>2334</Words>
  <Application>Microsoft Office PowerPoint</Application>
  <PresentationFormat>如螢幕大小 (4:3)</PresentationFormat>
  <Paragraphs>343</Paragraphs>
  <Slides>48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7" baseType="lpstr">
      <vt:lpstr>Helvetica Neue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方程式</vt:lpstr>
      <vt:lpstr>Introduction of  this course</vt:lpstr>
      <vt:lpstr>Welcome our TAs</vt:lpstr>
      <vt:lpstr>Tensorflow 教學</vt:lpstr>
      <vt:lpstr>作業一</vt:lpstr>
      <vt:lpstr>作業二</vt:lpstr>
      <vt:lpstr>作業三</vt:lpstr>
      <vt:lpstr>作業四</vt:lpstr>
      <vt:lpstr>PowerPoint 簡報</vt:lpstr>
      <vt:lpstr>PowerPoint 簡報</vt:lpstr>
      <vt:lpstr>PowerPoint 簡報</vt:lpstr>
      <vt:lpstr>What are we  going to learn?</vt:lpstr>
      <vt:lpstr>課程名稱解釋</vt:lpstr>
      <vt:lpstr>Deep Learning</vt:lpstr>
      <vt:lpstr>Deep Learning</vt:lpstr>
      <vt:lpstr>Structured (Output) Learning</vt:lpstr>
      <vt:lpstr>Output Sequence</vt:lpstr>
      <vt:lpstr>Output Matrix</vt:lpstr>
      <vt:lpstr>Challenge of Structured Output</vt:lpstr>
      <vt:lpstr>Next Wave</vt:lpstr>
      <vt:lpstr>Policy</vt:lpstr>
      <vt:lpstr>FAQ</vt:lpstr>
      <vt:lpstr>組隊</vt:lpstr>
      <vt:lpstr>評量方式</vt:lpstr>
      <vt:lpstr>FB 社團</vt:lpstr>
      <vt:lpstr>上課</vt:lpstr>
      <vt:lpstr>需要的基礎能力和知識</vt:lpstr>
      <vt:lpstr>參考書籍</vt:lpstr>
      <vt:lpstr>參考書籍</vt:lpstr>
      <vt:lpstr>參考書籍</vt:lpstr>
      <vt:lpstr>作業內容</vt:lpstr>
      <vt:lpstr>作業進行方式</vt:lpstr>
      <vt:lpstr>心理建設</vt:lpstr>
      <vt:lpstr>運算資源</vt:lpstr>
      <vt:lpstr>Final Project</vt:lpstr>
      <vt:lpstr>PowerPoint 簡報</vt:lpstr>
      <vt:lpstr>Motivation</vt:lpstr>
      <vt:lpstr>Final Project</vt:lpstr>
      <vt:lpstr>Description</vt:lpstr>
      <vt:lpstr>Example: RBM 是不是過譽了</vt:lpstr>
      <vt:lpstr>Example:  Training stuck because …. ? (1)</vt:lpstr>
      <vt:lpstr>Example:  Training stuck because …. ? (2)</vt:lpstr>
      <vt:lpstr>Example:  深度學習是不是過譽了?</vt:lpstr>
      <vt:lpstr>Example:  深度學習是不是過譽了?</vt:lpstr>
      <vt:lpstr>Example:  深度學習是不是過譽了?</vt:lpstr>
      <vt:lpstr>Example: Adam 是不是過譽了</vt:lpstr>
      <vt:lpstr>加簽</vt:lpstr>
      <vt:lpstr>加簽</vt:lpstr>
      <vt:lpstr>加簽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 Machine Learning</dc:title>
  <dc:creator>Lee Hung-yi</dc:creator>
  <cp:lastModifiedBy>Hung-yi Lee</cp:lastModifiedBy>
  <cp:revision>175</cp:revision>
  <dcterms:created xsi:type="dcterms:W3CDTF">2016-09-18T02:02:43Z</dcterms:created>
  <dcterms:modified xsi:type="dcterms:W3CDTF">2017-02-24T08:51:40Z</dcterms:modified>
</cp:coreProperties>
</file>